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8.xml" ContentType="application/vnd.openxmlformats-officedocument.presentationml.notesSlide+xml"/>
  <Override PartName="/ppt/media/image8.jpeg" ContentType="image/jpeg"/>
  <Override PartName="/ppt/media/image9.jpeg" ContentType="image/jpeg"/>
  <Override PartName="/ppt/media/image10.jpeg" ContentType="image/jpeg"/>
  <Override PartName="/ppt/notesSlides/notesSlide9.xml" ContentType="application/vnd.openxmlformats-officedocument.presentationml.notesSlide+xml"/>
  <Override PartName="/ppt/media/image11.jpeg" ContentType="image/jpeg"/>
  <Override PartName="/ppt/media/image1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3.jpeg" ContentType="image/jpeg"/>
  <Override PartName="/ppt/media/image14.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5.jpeg" ContentType="image/jpeg"/>
  <Override PartName="/ppt/notesSlides/notesSlide21.xml" ContentType="application/vnd.openxmlformats-officedocument.presentationml.notesSlide+xml"/>
  <Override PartName="/ppt/media/image16.jpeg" ContentType="image/jpeg"/>
  <Override PartName="/ppt/media/image17.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18.jpeg" ContentType="image/jpeg"/>
  <Override PartName="/ppt/notesSlides/notesSlide29.xml" ContentType="application/vnd.openxmlformats-officedocument.presentationml.notesSlide+xml"/>
  <Override PartName="/ppt/media/image19.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9E4"/>
          </a:solidFill>
        </a:fill>
      </a:tcStyle>
    </a:wholeTbl>
    <a:band2H>
      <a:tcTxStyle b="def" i="def"/>
      <a:tcStyle>
        <a:tcBdr/>
        <a:fill>
          <a:solidFill>
            <a:srgbClr val="E7EDF2"/>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2E9"/>
          </a:solidFill>
        </a:fill>
      </a:tcStyle>
    </a:wholeTbl>
    <a:band2H>
      <a:tcTxStyle b="def" i="def"/>
      <a:tcStyle>
        <a:tcBdr/>
        <a:fill>
          <a:solidFill>
            <a:srgbClr val="E8EAF4"/>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FE9"/>
          </a:solidFill>
        </a:fill>
      </a:tcStyle>
    </a:wholeTbl>
    <a:band2H>
      <a:tcTxStyle b="def" i="def"/>
      <a:tcStyle>
        <a:tcBdr/>
        <a:fill>
          <a:solidFill>
            <a:srgbClr val="EEE8F4"/>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4D5"/>
          </a:solidFill>
        </a:fill>
      </a:tcStyle>
    </a:wholeTbl>
    <a:band2H>
      <a:tcTxStyle b="def" i="def"/>
      <a:tcStyle>
        <a:tcBdr/>
        <a:fill>
          <a:solidFill>
            <a:srgbClr val="E7F2EB"/>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4" name="Shape 444"/>
          <p:cNvSpPr/>
          <p:nvPr>
            <p:ph type="sldImg"/>
          </p:nvPr>
        </p:nvSpPr>
        <p:spPr>
          <a:xfrm>
            <a:off x="1143000" y="685800"/>
            <a:ext cx="4572000" cy="3429000"/>
          </a:xfrm>
          <a:prstGeom prst="rect">
            <a:avLst/>
          </a:prstGeom>
        </p:spPr>
        <p:txBody>
          <a:bodyPr/>
          <a:lstStyle/>
          <a:p>
            <a:pPr/>
          </a:p>
        </p:txBody>
      </p:sp>
      <p:sp>
        <p:nvSpPr>
          <p:cNvPr id="445" name="Shape 4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4-1-distinguish-between-job-order-costing-and-process-costing#OSX_Acct_M04_01_MfgCosts"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4-1-distinguish-between-job-order-costing-and-process-costing#OSX_Acct_M04_01_MfgCosts"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4-1-distinguish-between-job-order-costing-and-process-costing#OSX_Acct_M04_01_MfgCosts" TargetMode="External"/></Relationships>

</file>

<file path=ppt/notesSlides/_rels/notesSlide27.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4-1-distinguish-between-job-order-costing-and-process-costing#OSX_Acct_M04_01_MfgCosts"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5-3-explain-and-compute-equivalent-units-and-total-cost-of-production-in-an-initial-processing-stage#OSX_Acct_M05_03_ProdCost"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5-3-explain-and-compute-equivalent-units-and-total-cost-of-production-in-an-initial-processing-stage#OSX_Acct_M05_03_ProdCost"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openstax.org/books/principles-managerial-accounting/pages/2-1-distinguish-between-merchandising-manufacturing-and-service-organizations#OSX_Acct_M02_01_Compare"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Ref. book p92</a:t>
            </a:r>
          </a:p>
          <a:p>
            <a:pPr/>
          </a:p>
          <a:p>
            <a:pPr/>
            <a:r>
              <a:t>To help accountants prepare and users better understand financial statements, the profession has outlined</a:t>
            </a:r>
          </a:p>
          <a:p>
            <a:pPr/>
            <a:r>
              <a:t>what is referred to as elements of the financial statements, which are those categories or accounts that</a:t>
            </a:r>
          </a:p>
          <a:p>
            <a:pPr/>
            <a:r>
              <a:t>accountants use to record transactions and prepare financial statements. There are ten elements of the financial statements, and we have already discussed most of them.</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p>
            <a:pPr>
              <a:defRPr b="1"/>
            </a:pPr>
            <a:r>
              <a:t>38</a:t>
            </a:r>
          </a:p>
          <a:p>
            <a:pPr>
              <a:defRPr b="1"/>
            </a:pPr>
            <a:r>
              <a:t>Figure 4.4</a:t>
            </a:r>
            <a:r>
              <a:rPr b="0"/>
              <a:t> Manufacturing Costs. </a:t>
            </a:r>
            <a:endParaRPr b="0"/>
          </a:p>
          <a:p>
            <a:pPr marL="171450" indent="-171450">
              <a:buSzPct val="100000"/>
              <a:buFont typeface="Arial"/>
              <a:buChar char="•"/>
            </a:pPr>
            <a:r>
              <a:t>Management sometimes needs additional information to make decisions and needs the costs categorized as prime costs or conversion costs. </a:t>
            </a:r>
          </a:p>
          <a:p>
            <a:pPr marL="171450" indent="-171450">
              <a:buSzPct val="100000"/>
              <a:buFont typeface="Arial"/>
              <a:buChar char="•"/>
            </a:pPr>
            <a:r>
              <a:t>Prime costs and conversion costs are not included together as direct labor is included in both categories.</a:t>
            </a:r>
          </a:p>
          <a:p>
            <a:pPr marL="171450" indent="-171450">
              <a:buSzPct val="100000"/>
              <a:buFont typeface="Arial"/>
              <a:buChar char="•"/>
            </a:pPr>
            <a:r>
              <a:t>Prime costs are costs that include the primary (or direct) product costs: direct materials and direct labor. </a:t>
            </a:r>
          </a:p>
          <a:p>
            <a:pPr marL="171450" indent="-171450">
              <a:buSzPct val="100000"/>
              <a:buFont typeface="Arial"/>
              <a:buChar char="•"/>
            </a:pPr>
            <a:r>
              <a:t>Conversion costs are costs that include the expenses necessary to convert direct materials into a finished product: direct labor and manufacturing overhead. Their relationship is shown in </a:t>
            </a:r>
            <a:r>
              <a:rPr u="sng">
                <a:solidFill>
                  <a:srgbClr val="338F9A"/>
                </a:solidFill>
                <a:uFill>
                  <a:solidFill>
                    <a:srgbClr val="338F9A"/>
                  </a:solidFill>
                </a:uFill>
                <a:hlinkClick r:id="rId3" invalidUrl="" action="" tgtFrame="" tooltip="" history="1" highlightClick="0" endSnd="0"/>
              </a:rPr>
              <a:t>Figure 4.4</a:t>
            </a:r>
            <a: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a:defRPr b="1"/>
            </a:pPr>
            <a:r>
              <a:t>38</a:t>
            </a:r>
          </a:p>
          <a:p>
            <a:pPr>
              <a:defRPr b="1"/>
            </a:pPr>
            <a:r>
              <a:t>Figure 4.4</a:t>
            </a:r>
            <a:r>
              <a:rPr b="0"/>
              <a:t> Manufacturing Costs. </a:t>
            </a:r>
            <a:endParaRPr b="0"/>
          </a:p>
          <a:p>
            <a:pPr marL="171450" indent="-171450">
              <a:buSzPct val="100000"/>
              <a:buFont typeface="Arial"/>
              <a:buChar char="•"/>
            </a:pPr>
            <a:r>
              <a:t>Management sometimes needs additional information to make decisions and needs the costs categorized as prime costs or conversion costs. </a:t>
            </a:r>
          </a:p>
          <a:p>
            <a:pPr marL="171450" indent="-171450">
              <a:buSzPct val="100000"/>
              <a:buFont typeface="Arial"/>
              <a:buChar char="•"/>
            </a:pPr>
            <a:r>
              <a:t>Prime costs and conversion costs are not included together as direct labor is included in both categories.</a:t>
            </a:r>
          </a:p>
          <a:p>
            <a:pPr marL="171450" indent="-171450">
              <a:buSzPct val="100000"/>
              <a:buFont typeface="Arial"/>
              <a:buChar char="•"/>
            </a:pPr>
            <a:r>
              <a:t>Prime costs are costs that include the primary (or direct) product costs: direct materials and direct labor. </a:t>
            </a:r>
          </a:p>
          <a:p>
            <a:pPr marL="171450" indent="-171450">
              <a:buSzPct val="100000"/>
              <a:buFont typeface="Arial"/>
              <a:buChar char="•"/>
            </a:pPr>
            <a:r>
              <a:t>Conversion costs are costs that include the expenses necessary to convert direct materials into a finished product: direct labor and manufacturing overhead. Their relationship is shown in </a:t>
            </a:r>
            <a:r>
              <a:rPr u="sng">
                <a:solidFill>
                  <a:srgbClr val="338F9A"/>
                </a:solidFill>
                <a:uFill>
                  <a:solidFill>
                    <a:srgbClr val="338F9A"/>
                  </a:solidFill>
                </a:uFill>
                <a:hlinkClick r:id="rId3" invalidUrl="" action="" tgtFrame="" tooltip="" history="1" highlightClick="0" endSnd="0"/>
              </a:rPr>
              <a:t>Figure 4.4</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defRPr b="1"/>
            </a:pPr>
            <a:r>
              <a:t>Indirect material costs</a:t>
            </a:r>
            <a:r>
              <a:rPr b="0"/>
              <a:t> are derived from the goods not directly traced to the finished product, like the sign adhesive in the Dinosaur Vinyl example. Tracking the exact amount of adhesive used would be difficult, time consuming, and expensive, so it makes more sense to classify this cost as an indirect material.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Shape 733"/>
          <p:cNvSpPr/>
          <p:nvPr>
            <p:ph type="sldImg"/>
          </p:nvPr>
        </p:nvSpPr>
        <p:spPr>
          <a:prstGeom prst="rect">
            <a:avLst/>
          </a:prstGeom>
        </p:spPr>
        <p:txBody>
          <a:bodyPr/>
          <a:lstStyle/>
          <a:p>
            <a:pPr/>
          </a:p>
        </p:txBody>
      </p:sp>
      <p:sp>
        <p:nvSpPr>
          <p:cNvPr id="734" name="Shape 734"/>
          <p:cNvSpPr/>
          <p:nvPr>
            <p:ph type="body" sz="quarter" idx="1"/>
          </p:nvPr>
        </p:nvSpPr>
        <p:spPr>
          <a:prstGeom prst="rect">
            <a:avLst/>
          </a:prstGeom>
        </p:spPr>
        <p:txBody>
          <a:bodyPr/>
          <a:lstStyle/>
          <a:p>
            <a:pPr>
              <a:defRPr b="1"/>
            </a:pPr>
            <a:r>
              <a:t>37</a:t>
            </a:r>
          </a:p>
          <a:p>
            <a:pPr>
              <a:defRPr b="1"/>
            </a:pPr>
            <a:r>
              <a:t>Figure 4.6</a:t>
            </a:r>
            <a:r>
              <a:rPr b="0"/>
              <a:t> Flow of Materials from Raw Materials to Finished Goods. Accounting methods track a product’s material, labor, and overhead costs, as it moves through production.</a:t>
            </a:r>
            <a:endParaRPr b="0"/>
          </a:p>
          <a:p>
            <a:pPr/>
          </a:p>
          <a:p>
            <a:pPr>
              <a:defRPr b="1"/>
            </a:pPr>
            <a:r>
              <a:t>Figure 4.5</a:t>
            </a:r>
            <a:r>
              <a:rPr b="0"/>
              <a:t> Work in Process Inventory. Direct materials, direct labor, and manufacturing overhead enter the work in process inventory as the costs associated with the products that are in production. Once the products are completed, their costs are transferred to the finished goods inventory.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a:p>
        </p:txBody>
      </p:sp>
      <p:sp>
        <p:nvSpPr>
          <p:cNvPr id="739" name="Shape 739"/>
          <p:cNvSpPr/>
          <p:nvPr>
            <p:ph type="body" sz="quarter" idx="1"/>
          </p:nvPr>
        </p:nvSpPr>
        <p:spPr>
          <a:prstGeom prst="rect">
            <a:avLst/>
          </a:prstGeom>
        </p:spPr>
        <p:txBody>
          <a:bodyPr/>
          <a:lstStyle/>
          <a:p>
            <a:pPr/>
            <a:r>
              <a:t>43</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a:p>
        </p:txBody>
      </p:sp>
      <p:sp>
        <p:nvSpPr>
          <p:cNvPr id="744" name="Shape 744"/>
          <p:cNvSpPr/>
          <p:nvPr>
            <p:ph type="body" sz="quarter" idx="1"/>
          </p:nvPr>
        </p:nvSpPr>
        <p:spPr>
          <a:prstGeom prst="rect">
            <a:avLst/>
          </a:prstGeom>
        </p:spPr>
        <p:txBody>
          <a:bodyPr/>
          <a:lstStyle/>
          <a:p>
            <a:pPr/>
            <a:r>
              <a:t>34</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r>
              <a:t>Table 5.1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Shape 752"/>
          <p:cNvSpPr/>
          <p:nvPr>
            <p:ph type="sldImg"/>
          </p:nvPr>
        </p:nvSpPr>
        <p:spPr>
          <a:prstGeom prst="rect">
            <a:avLst/>
          </a:prstGeom>
        </p:spPr>
        <p:txBody>
          <a:bodyPr/>
          <a:lstStyle/>
          <a:p>
            <a:pPr/>
          </a:p>
        </p:txBody>
      </p:sp>
      <p:sp>
        <p:nvSpPr>
          <p:cNvPr id="753" name="Shape 753"/>
          <p:cNvSpPr/>
          <p:nvPr>
            <p:ph type="body" sz="quarter" idx="1"/>
          </p:nvPr>
        </p:nvSpPr>
        <p:spPr>
          <a:prstGeom prst="rect">
            <a:avLst/>
          </a:prstGeom>
        </p:spPr>
        <p:txBody>
          <a:bodyPr/>
          <a:lstStyle/>
          <a:p>
            <a:pPr/>
            <a:r>
              <a:t>https://www.principlesofaccounting.com/chapter-20/cost-allocation/</a:t>
            </a:r>
          </a:p>
          <a:p>
            <a:pPr/>
            <a:r>
              <a:t>(online textbook, bookmarked in Safari)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Shape 768"/>
          <p:cNvSpPr/>
          <p:nvPr>
            <p:ph type="sldImg"/>
          </p:nvPr>
        </p:nvSpPr>
        <p:spPr>
          <a:prstGeom prst="rect">
            <a:avLst/>
          </a:prstGeom>
        </p:spPr>
        <p:txBody>
          <a:bodyPr/>
          <a:lstStyle/>
          <a:p>
            <a:pPr/>
          </a:p>
        </p:txBody>
      </p:sp>
      <p:sp>
        <p:nvSpPr>
          <p:cNvPr id="769" name="Shape 769"/>
          <p:cNvSpPr/>
          <p:nvPr>
            <p:ph type="body" sz="quarter" idx="1"/>
          </p:nvPr>
        </p:nvSpPr>
        <p:spPr>
          <a:prstGeom prst="rect">
            <a:avLst/>
          </a:prstGeom>
        </p:spPr>
        <p:txBody>
          <a:bodyPr/>
          <a:lstStyle/>
          <a:p>
            <a:pPr/>
            <a:r>
              <a:t>A, aaa</a:t>
            </a:r>
          </a:p>
          <a:p>
            <a:pPr/>
            <a:r>
              <a:t>B, bbb</a:t>
            </a:r>
          </a:p>
          <a:p>
            <a:pPr/>
            <a:r>
              <a:t>C, ccc</a:t>
            </a:r>
          </a:p>
          <a:p>
            <a:pPr/>
          </a:p>
          <a:p>
            <a:pPr/>
            <a:r>
              <a:t>https://www.principlesofaccounting.com/chapter-20/cost-allocation/</a:t>
            </a:r>
          </a:p>
          <a:p>
            <a:pPr/>
            <a:r>
              <a:t>(online textbook, bookmarked in Safari)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Shape 783"/>
          <p:cNvSpPr/>
          <p:nvPr>
            <p:ph type="sldImg"/>
          </p:nvPr>
        </p:nvSpPr>
        <p:spPr>
          <a:prstGeom prst="rect">
            <a:avLst/>
          </a:prstGeom>
        </p:spPr>
        <p:txBody>
          <a:bodyPr/>
          <a:lstStyle/>
          <a:p>
            <a:pPr/>
          </a:p>
        </p:txBody>
      </p:sp>
      <p:sp>
        <p:nvSpPr>
          <p:cNvPr id="784" name="Shape 784"/>
          <p:cNvSpPr/>
          <p:nvPr>
            <p:ph type="body" sz="quarter" idx="1"/>
          </p:nvPr>
        </p:nvSpPr>
        <p:spPr>
          <a:prstGeom prst="rect">
            <a:avLst/>
          </a:prstGeom>
        </p:spPr>
        <p:txBody>
          <a:bodyPr/>
          <a:lstStyle/>
          <a:p>
            <a:pPr/>
            <a:r>
              <a:t>https://www.principlesofaccounting.com/chapter-20/cost-allocation/</a:t>
            </a:r>
          </a:p>
          <a:p>
            <a:pPr/>
            <a:r>
              <a:t>(online textbook, bookmarked in Safari)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https://www.economicshelp.org/blog/4890/economics/types-of-costs/</a:t>
            </a:r>
          </a:p>
          <a:p>
            <a:pPr/>
            <a:r>
              <a:t>MC = </a:t>
            </a:r>
            <a:r>
              <a:rPr>
                <a:solidFill>
                  <a:srgbClr val="3A3A3A"/>
                </a:solidFill>
                <a:latin typeface="Open Sans"/>
                <a:ea typeface="Open Sans"/>
                <a:cs typeface="Open Sans"/>
                <a:sym typeface="Open Sans"/>
              </a:rPr>
              <a:t>$1900 - $1550 = $350</a:t>
            </a:r>
            <a:endParaRPr>
              <a:solidFill>
                <a:srgbClr val="3A3A3A"/>
              </a:solidFill>
              <a:latin typeface="Open Sans"/>
              <a:ea typeface="Open Sans"/>
              <a:cs typeface="Open Sans"/>
              <a:sym typeface="Open Sans"/>
            </a:endParaRPr>
          </a:p>
          <a:p>
            <a:pPr>
              <a:defRPr>
                <a:solidFill>
                  <a:srgbClr val="3A3A3A"/>
                </a:solidFill>
                <a:latin typeface="Open Sans"/>
                <a:ea typeface="Open Sans"/>
                <a:cs typeface="Open Sans"/>
                <a:sym typeface="Open Sans"/>
              </a:defRPr>
            </a:pPr>
          </a:p>
          <a:p>
            <a:pPr>
              <a:defRPr>
                <a:solidFill>
                  <a:srgbClr val="3A3A3A"/>
                </a:solidFill>
                <a:latin typeface="Open Sans"/>
                <a:ea typeface="Open Sans"/>
                <a:cs typeface="Open Sans"/>
                <a:sym typeface="Open Sans"/>
              </a:defRPr>
            </a:pPr>
            <a:r>
              <a:t>Chapter 2.2</a:t>
            </a:r>
          </a:p>
          <a:p>
            <a:pPr>
              <a:defRPr b="1"/>
            </a:pPr>
            <a:r>
              <a:t>Product costs</a:t>
            </a:r>
            <a:r>
              <a:rPr b="0"/>
              <a:t> are all those associated with the acquisition or production of goods and products. When products are purchased for resale, the cost of goods is recorded as an asset on the company’s balance sheet. It is not until the products are sold that they become an expense on the income statement. By moving product costs to the expense account for the cost of goods sold, they are easily matched to the sales revenue income account.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hape 788"/>
          <p:cNvSpPr/>
          <p:nvPr>
            <p:ph type="sldImg"/>
          </p:nvPr>
        </p:nvSpPr>
        <p:spPr>
          <a:prstGeom prst="rect">
            <a:avLst/>
          </a:prstGeom>
        </p:spPr>
        <p:txBody>
          <a:bodyPr/>
          <a:lstStyle/>
          <a:p>
            <a:pPr/>
          </a:p>
        </p:txBody>
      </p:sp>
      <p:sp>
        <p:nvSpPr>
          <p:cNvPr id="789" name="Shape 789"/>
          <p:cNvSpPr/>
          <p:nvPr>
            <p:ph type="body" sz="quarter" idx="1"/>
          </p:nvPr>
        </p:nvSpPr>
        <p:spPr>
          <a:prstGeom prst="rect">
            <a:avLst/>
          </a:prstGeom>
        </p:spPr>
        <p:txBody>
          <a:bodyPr/>
          <a:lstStyle/>
          <a:p>
            <a:pPr/>
            <a:r>
              <a:t>43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Shape 802"/>
          <p:cNvSpPr/>
          <p:nvPr>
            <p:ph type="sldImg"/>
          </p:nvPr>
        </p:nvSpPr>
        <p:spPr>
          <a:prstGeom prst="rect">
            <a:avLst/>
          </a:prstGeom>
        </p:spPr>
        <p:txBody>
          <a:bodyPr/>
          <a:lstStyle/>
          <a:p>
            <a:pPr/>
          </a:p>
        </p:txBody>
      </p:sp>
      <p:sp>
        <p:nvSpPr>
          <p:cNvPr id="803" name="Shape 803"/>
          <p:cNvSpPr/>
          <p:nvPr>
            <p:ph type="body" sz="quarter" idx="1"/>
          </p:nvPr>
        </p:nvSpPr>
        <p:spPr>
          <a:prstGeom prst="rect">
            <a:avLst/>
          </a:prstGeom>
        </p:spPr>
        <p:txBody>
          <a:bodyPr/>
          <a:lstStyle/>
          <a:p>
            <a:pPr>
              <a:defRPr b="1"/>
            </a:pPr>
            <a:r>
              <a:t>Indirect material costs</a:t>
            </a:r>
            <a:r>
              <a:rPr b="0"/>
              <a:t> are derived from the goods not directly traced to the finished product, like the sign adhesive in the Dinosaur Vinyl example. Tracking the exact amount of adhesive used would be difficult, time consuming, and expensive, so it makes more sense to classify this cost as an indirect material.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Shape 836"/>
          <p:cNvSpPr/>
          <p:nvPr>
            <p:ph type="sldImg"/>
          </p:nvPr>
        </p:nvSpPr>
        <p:spPr>
          <a:prstGeom prst="rect">
            <a:avLst/>
          </a:prstGeom>
        </p:spPr>
        <p:txBody>
          <a:bodyPr/>
          <a:lstStyle/>
          <a:p>
            <a:pPr/>
          </a:p>
        </p:txBody>
      </p:sp>
      <p:sp>
        <p:nvSpPr>
          <p:cNvPr id="837" name="Shape 837"/>
          <p:cNvSpPr/>
          <p:nvPr>
            <p:ph type="body" sz="quarter" idx="1"/>
          </p:nvPr>
        </p:nvSpPr>
        <p:spPr>
          <a:prstGeom prst="rect">
            <a:avLst/>
          </a:prstGeom>
        </p:spPr>
        <p:txBody>
          <a:bodyPr/>
          <a:lstStyle/>
          <a:p>
            <a:pPr/>
            <a:r>
              <a:t>42</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Shape 841"/>
          <p:cNvSpPr/>
          <p:nvPr>
            <p:ph type="sldImg"/>
          </p:nvPr>
        </p:nvSpPr>
        <p:spPr>
          <a:prstGeom prst="rect">
            <a:avLst/>
          </a:prstGeom>
        </p:spPr>
        <p:txBody>
          <a:bodyPr/>
          <a:lstStyle/>
          <a:p>
            <a:pPr/>
          </a:p>
        </p:txBody>
      </p:sp>
      <p:sp>
        <p:nvSpPr>
          <p:cNvPr id="842" name="Shape 842"/>
          <p:cNvSpPr/>
          <p:nvPr>
            <p:ph type="body" sz="quarter" idx="1"/>
          </p:nvPr>
        </p:nvSpPr>
        <p:spPr>
          <a:prstGeom prst="rect">
            <a:avLst/>
          </a:prstGeom>
        </p:spPr>
        <p:txBody>
          <a:bodyPr/>
          <a:lstStyle/>
          <a:p>
            <a:pPr/>
            <a:r>
              <a:t>43</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p>
            <a:pPr>
              <a:defRPr sz="2200">
                <a:solidFill>
                  <a:srgbClr val="404040"/>
                </a:solidFill>
                <a:latin typeface="+mj-lt"/>
                <a:ea typeface="+mj-ea"/>
                <a:cs typeface="+mj-cs"/>
                <a:sym typeface="Helvetica"/>
              </a:defRPr>
            </a:pPr>
            <a:r>
              <a:t>For example, if we have 3 units 1/3 of the way complete, we can add them together to make 1 equivalent unit (1/3 + 1/3 + 1/3). </a:t>
            </a:r>
          </a:p>
          <a:p>
            <a:pPr>
              <a:defRPr sz="2200">
                <a:solidFill>
                  <a:srgbClr val="404040"/>
                </a:solidFill>
                <a:latin typeface="+mj-lt"/>
                <a:ea typeface="+mj-ea"/>
                <a:cs typeface="+mj-cs"/>
                <a:sym typeface="Helvetica"/>
              </a:defRPr>
            </a:pPr>
            <a:r>
              <a:t>Units completed and transferred are </a:t>
            </a:r>
            <a:r>
              <a:rPr b="1" i="1" u="sng"/>
              <a:t>finished units</a:t>
            </a:r>
            <a:r>
              <a:t> and will always be </a:t>
            </a:r>
            <a:r>
              <a:rPr b="1" i="1" u="sng"/>
              <a:t>100% complete</a:t>
            </a:r>
            <a:r>
              <a:t> for equivalent unit calculations for direct materials, direct labor and overhead</a:t>
            </a:r>
          </a:p>
          <a:p>
            <a:pPr>
              <a:defRPr sz="2200">
                <a:solidFill>
                  <a:srgbClr val="404040"/>
                </a:solidFill>
                <a:latin typeface="+mj-lt"/>
                <a:ea typeface="+mj-ea"/>
                <a:cs typeface="+mj-cs"/>
                <a:sym typeface="Helvetica"/>
              </a:defRPr>
            </a:pPr>
            <a:r>
              <a:t>For units in ending work in process (WIP), we would take the </a:t>
            </a:r>
            <a:r>
              <a:rPr b="1" i="1" u="sng"/>
              <a:t>units unfinished x a percent complete</a:t>
            </a:r>
            <a:r>
              <a:t>. The percent complete can be </a:t>
            </a:r>
            <a:r>
              <a:rPr b="1" i="1" u="sng"/>
              <a:t>different</a:t>
            </a:r>
            <a:r>
              <a:t> for direct materials, direct labor or overhead.</a:t>
            </a:r>
          </a:p>
          <a:p>
            <a:pPr>
              <a:defRPr sz="2200">
                <a:solidFill>
                  <a:srgbClr val="404040"/>
                </a:solidFill>
                <a:latin typeface="+mj-lt"/>
                <a:ea typeface="+mj-ea"/>
                <a:cs typeface="+mj-cs"/>
                <a:sym typeface="Helvetica"/>
              </a:defRPr>
            </a:pPr>
          </a:p>
          <a:p>
            <a:pPr>
              <a:defRPr sz="2200"/>
            </a:pPr>
            <a:r>
              <a:t>https://courses.lumenlearning.com/tcc-managacct/chapter/equivalent-whole-units/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defRPr sz="2200">
                <a:solidFill>
                  <a:srgbClr val="404040"/>
                </a:solidFill>
                <a:latin typeface="+mj-lt"/>
                <a:ea typeface="+mj-ea"/>
                <a:cs typeface="+mj-cs"/>
                <a:sym typeface="Helvetica"/>
              </a:defRPr>
            </a:pPr>
            <a:r>
              <a:t>For example, if we have 3 units 1/3 of the way complete, we can add them together to make 1 equivalent unit (1/3 + 1/3 + 1/3). </a:t>
            </a:r>
          </a:p>
          <a:p>
            <a:pPr>
              <a:defRPr sz="2200">
                <a:solidFill>
                  <a:srgbClr val="404040"/>
                </a:solidFill>
                <a:latin typeface="+mj-lt"/>
                <a:ea typeface="+mj-ea"/>
                <a:cs typeface="+mj-cs"/>
                <a:sym typeface="Helvetica"/>
              </a:defRPr>
            </a:pPr>
            <a:r>
              <a:t>Units completed and transferred are </a:t>
            </a:r>
            <a:r>
              <a:rPr b="1" i="1" u="sng"/>
              <a:t>finished units</a:t>
            </a:r>
            <a:r>
              <a:t> and will always be </a:t>
            </a:r>
            <a:r>
              <a:rPr b="1" i="1" u="sng"/>
              <a:t>100% complete</a:t>
            </a:r>
            <a:r>
              <a:t> for equivalent unit calculations for direct materials, direct labor and overhead</a:t>
            </a:r>
          </a:p>
          <a:p>
            <a:pPr>
              <a:defRPr sz="2200">
                <a:solidFill>
                  <a:srgbClr val="404040"/>
                </a:solidFill>
                <a:latin typeface="+mj-lt"/>
                <a:ea typeface="+mj-ea"/>
                <a:cs typeface="+mj-cs"/>
                <a:sym typeface="Helvetica"/>
              </a:defRPr>
            </a:pPr>
            <a:r>
              <a:t>For units in ending work in process (WIP), we would take the </a:t>
            </a:r>
            <a:r>
              <a:rPr b="1" i="1" u="sng"/>
              <a:t>units unfinished x a percent complete</a:t>
            </a:r>
            <a:r>
              <a:t>. The percent complete can be </a:t>
            </a:r>
            <a:r>
              <a:rPr b="1" i="1" u="sng"/>
              <a:t>different</a:t>
            </a:r>
            <a:r>
              <a:t> for direct materials, direct labor or overhead.</a:t>
            </a:r>
          </a:p>
          <a:p>
            <a:pPr>
              <a:defRPr sz="2200">
                <a:solidFill>
                  <a:srgbClr val="404040"/>
                </a:solidFill>
                <a:latin typeface="+mj-lt"/>
                <a:ea typeface="+mj-ea"/>
                <a:cs typeface="+mj-cs"/>
                <a:sym typeface="Helvetica"/>
              </a:defRPr>
            </a:pPr>
          </a:p>
          <a:p>
            <a:pPr>
              <a:defRPr sz="2200"/>
            </a:pPr>
            <a:r>
              <a:t>https://courses.lumenlearning.com/tcc-managacct/chapter/equivalent-whole-units/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p>
            <a:pPr>
              <a:defRPr b="1"/>
            </a:pPr>
            <a:r>
              <a:t>38</a:t>
            </a:r>
          </a:p>
          <a:p>
            <a:pPr>
              <a:defRPr b="1"/>
            </a:pPr>
            <a:r>
              <a:t>Figure 4.4</a:t>
            </a:r>
            <a:r>
              <a:rPr b="0"/>
              <a:t> Manufacturing Costs. </a:t>
            </a:r>
            <a:endParaRPr b="0"/>
          </a:p>
          <a:p>
            <a:pPr marL="171450" indent="-171450">
              <a:buSzPct val="100000"/>
              <a:buFont typeface="Arial"/>
              <a:buChar char="•"/>
            </a:pPr>
            <a:r>
              <a:t>Management sometimes needs additional information to make decisions and needs the costs categorized as prime costs or conversion costs. </a:t>
            </a:r>
          </a:p>
          <a:p>
            <a:pPr marL="171450" indent="-171450">
              <a:buSzPct val="100000"/>
              <a:buFont typeface="Arial"/>
              <a:buChar char="•"/>
            </a:pPr>
            <a:r>
              <a:t>Prime costs and conversion costs are not included together as direct labor is included in both categories.</a:t>
            </a:r>
          </a:p>
          <a:p>
            <a:pPr marL="171450" indent="-171450">
              <a:buSzPct val="100000"/>
              <a:buFont typeface="Arial"/>
              <a:buChar char="•"/>
            </a:pPr>
            <a:r>
              <a:t>Prime costs are costs that include the primary (or direct) product costs: direct materials and direct labor. </a:t>
            </a:r>
          </a:p>
          <a:p>
            <a:pPr marL="171450" indent="-171450">
              <a:buSzPct val="100000"/>
              <a:buFont typeface="Arial"/>
              <a:buChar char="•"/>
            </a:pPr>
            <a:r>
              <a:t>Conversion costs are costs that include the expenses necessary to convert direct materials into a finished product: direct labor and manufacturing overhead. Their relationship is shown in </a:t>
            </a:r>
            <a:r>
              <a:rPr u="sng">
                <a:solidFill>
                  <a:srgbClr val="338F9A"/>
                </a:solidFill>
                <a:uFill>
                  <a:solidFill>
                    <a:srgbClr val="338F9A"/>
                  </a:solidFill>
                </a:uFill>
                <a:hlinkClick r:id="rId3" invalidUrl="" action="" tgtFrame="" tooltip="" history="1" highlightClick="0" endSnd="0"/>
              </a:rPr>
              <a:t>Figure 4.4</a:t>
            </a:r>
            <a: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Shape 877"/>
          <p:cNvSpPr/>
          <p:nvPr>
            <p:ph type="sldImg"/>
          </p:nvPr>
        </p:nvSpPr>
        <p:spPr>
          <a:prstGeom prst="rect">
            <a:avLst/>
          </a:prstGeom>
        </p:spPr>
        <p:txBody>
          <a:bodyPr/>
          <a:lstStyle/>
          <a:p>
            <a:pPr/>
          </a:p>
        </p:txBody>
      </p:sp>
      <p:sp>
        <p:nvSpPr>
          <p:cNvPr id="878" name="Shape 878"/>
          <p:cNvSpPr/>
          <p:nvPr>
            <p:ph type="body" sz="quarter" idx="1"/>
          </p:nvPr>
        </p:nvSpPr>
        <p:spPr>
          <a:prstGeom prst="rect">
            <a:avLst/>
          </a:prstGeom>
        </p:spPr>
        <p:txBody>
          <a:bodyPr/>
          <a:lstStyle/>
          <a:p>
            <a:pPr>
              <a:defRPr b="1"/>
            </a:pPr>
            <a:r>
              <a:t>38</a:t>
            </a:r>
          </a:p>
          <a:p>
            <a:pPr>
              <a:defRPr b="1"/>
            </a:pPr>
            <a:r>
              <a:t>Figure 4.4</a:t>
            </a:r>
            <a:r>
              <a:rPr b="0"/>
              <a:t> Manufacturing Costs. </a:t>
            </a:r>
            <a:endParaRPr b="0"/>
          </a:p>
          <a:p>
            <a:pPr marL="171450" indent="-171450">
              <a:buSzPct val="100000"/>
              <a:buFont typeface="Arial"/>
              <a:buChar char="•"/>
            </a:pPr>
            <a:r>
              <a:t>Management sometimes needs additional information to make decisions and needs the costs categorized as prime costs or conversion costs. </a:t>
            </a:r>
          </a:p>
          <a:p>
            <a:pPr marL="171450" indent="-171450">
              <a:buSzPct val="100000"/>
              <a:buFont typeface="Arial"/>
              <a:buChar char="•"/>
            </a:pPr>
            <a:r>
              <a:t>Prime costs and conversion costs are not included together as direct labor is included in both categories.</a:t>
            </a:r>
          </a:p>
          <a:p>
            <a:pPr marL="171450" indent="-171450">
              <a:buSzPct val="100000"/>
              <a:buFont typeface="Arial"/>
              <a:buChar char="•"/>
            </a:pPr>
            <a:r>
              <a:t>Prime costs are costs that include the primary (or direct) product costs: direct materials and direct labor. </a:t>
            </a:r>
          </a:p>
          <a:p>
            <a:pPr marL="171450" indent="-171450">
              <a:buSzPct val="100000"/>
              <a:buFont typeface="Arial"/>
              <a:buChar char="•"/>
            </a:pPr>
            <a:r>
              <a:t>Conversion costs are costs that include the expenses necessary to convert direct materials into a finished product: direct labor and manufacturing overhead. Their relationship is shown in </a:t>
            </a:r>
            <a:r>
              <a:rPr u="sng">
                <a:solidFill>
                  <a:srgbClr val="338F9A"/>
                </a:solidFill>
                <a:uFill>
                  <a:solidFill>
                    <a:srgbClr val="338F9A"/>
                  </a:solidFill>
                </a:uFill>
                <a:hlinkClick r:id="rId3" invalidUrl="" action="" tgtFrame="" tooltip="" history="1" highlightClick="0" endSnd="0"/>
              </a:rPr>
              <a:t>Figure 4.4</a:t>
            </a:r>
            <a: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Shape 895"/>
          <p:cNvSpPr/>
          <p:nvPr>
            <p:ph type="sldImg"/>
          </p:nvPr>
        </p:nvSpPr>
        <p:spPr>
          <a:prstGeom prst="rect">
            <a:avLst/>
          </a:prstGeom>
        </p:spPr>
        <p:txBody>
          <a:bodyPr/>
          <a:lstStyle/>
          <a:p>
            <a:pPr/>
          </a:p>
        </p:txBody>
      </p:sp>
      <p:sp>
        <p:nvSpPr>
          <p:cNvPr id="896" name="Shape 896"/>
          <p:cNvSpPr/>
          <p:nvPr>
            <p:ph type="body" sz="quarter" idx="1"/>
          </p:nvPr>
        </p:nvSpPr>
        <p:spPr>
          <a:prstGeom prst="rect">
            <a:avLst/>
          </a:prstGeom>
        </p:spPr>
        <p:txBody>
          <a:bodyPr/>
          <a:lstStyle/>
          <a:p>
            <a:pPr>
              <a:defRPr b="1"/>
            </a:pPr>
            <a:r>
              <a:t>Figure 5.6</a:t>
            </a:r>
            <a:r>
              <a:rPr b="0"/>
              <a:t> Production Cost Report for the Shaping Department. </a:t>
            </a:r>
            <a:endParaRPr b="0"/>
          </a:p>
          <a:p>
            <a:pPr/>
          </a:p>
          <a:p>
            <a:pPr/>
            <a:r>
              <a:t>This information is accumulated in a </a:t>
            </a:r>
            <a:r>
              <a:rPr b="1"/>
              <a:t>production cost report</a:t>
            </a:r>
            <a:r>
              <a:t>. This report shows the costs used in the preparation of a product, including the cost per unit for materials and conversion costs, and the amount of work in process and finished goods inventory. A complete production cost report for the shaping department is illustrated in </a:t>
            </a:r>
            <a:r>
              <a:rPr u="sng">
                <a:solidFill>
                  <a:srgbClr val="338F9A"/>
                </a:solidFill>
                <a:uFill>
                  <a:solidFill>
                    <a:srgbClr val="338F9A"/>
                  </a:solidFill>
                </a:uFill>
                <a:hlinkClick r:id="rId3" invalidUrl="" action="" tgtFrame="" tooltip="" history="1" highlightClick="0" endSnd="0"/>
              </a:rPr>
              <a:t>Figure 5.6</a:t>
            </a: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Shape 901"/>
          <p:cNvSpPr/>
          <p:nvPr>
            <p:ph type="sldImg"/>
          </p:nvPr>
        </p:nvSpPr>
        <p:spPr>
          <a:prstGeom prst="rect">
            <a:avLst/>
          </a:prstGeom>
        </p:spPr>
        <p:txBody>
          <a:bodyPr/>
          <a:lstStyle/>
          <a:p>
            <a:pPr/>
          </a:p>
        </p:txBody>
      </p:sp>
      <p:sp>
        <p:nvSpPr>
          <p:cNvPr id="902" name="Shape 902"/>
          <p:cNvSpPr/>
          <p:nvPr>
            <p:ph type="body" sz="quarter" idx="1"/>
          </p:nvPr>
        </p:nvSpPr>
        <p:spPr>
          <a:prstGeom prst="rect">
            <a:avLst/>
          </a:prstGeom>
        </p:spPr>
        <p:txBody>
          <a:bodyPr/>
          <a:lstStyle/>
          <a:p>
            <a:pPr>
              <a:defRPr b="1"/>
            </a:pPr>
            <a:r>
              <a:t>Figure 5.6</a:t>
            </a:r>
            <a:r>
              <a:rPr b="0"/>
              <a:t> Production Cost Report for the Shaping Department. </a:t>
            </a:r>
            <a:endParaRPr b="0"/>
          </a:p>
          <a:p>
            <a:pPr/>
          </a:p>
          <a:p>
            <a:pPr/>
            <a:r>
              <a:t>This information is accumulated in a </a:t>
            </a:r>
            <a:r>
              <a:rPr b="1"/>
              <a:t>production cost report</a:t>
            </a:r>
            <a:r>
              <a:t>. This report shows the costs used in the preparation of a product, including the cost per unit for materials and conversion costs, and the amount of work in process and finished goods inventory. A complete production cost report for the shaping department is illustrated in </a:t>
            </a:r>
            <a:r>
              <a:rPr u="sng">
                <a:solidFill>
                  <a:srgbClr val="338F9A"/>
                </a:solidFill>
                <a:uFill>
                  <a:solidFill>
                    <a:srgbClr val="338F9A"/>
                  </a:solidFill>
                </a:uFill>
                <a:hlinkClick r:id="rId3" invalidUrl="" action="" tgtFrame="" tooltip="" history="1" highlightClick="0" endSnd="0"/>
              </a:rPr>
              <a:t>Figure 5.6</a:t>
            </a:r>
            <a: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Ch2.3</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Shape 921"/>
          <p:cNvSpPr/>
          <p:nvPr>
            <p:ph type="sldImg"/>
          </p:nvPr>
        </p:nvSpPr>
        <p:spPr>
          <a:prstGeom prst="rect">
            <a:avLst/>
          </a:prstGeom>
        </p:spPr>
        <p:txBody>
          <a:bodyPr/>
          <a:lstStyle/>
          <a:p>
            <a:pPr/>
          </a:p>
        </p:txBody>
      </p:sp>
      <p:sp>
        <p:nvSpPr>
          <p:cNvPr id="922" name="Shape 922"/>
          <p:cNvSpPr/>
          <p:nvPr>
            <p:ph type="body" sz="quarter" idx="1"/>
          </p:nvPr>
        </p:nvSpPr>
        <p:spPr>
          <a:prstGeom prst="rect">
            <a:avLst/>
          </a:prstGeom>
        </p:spPr>
        <p:txBody>
          <a:bodyPr/>
          <a:lstStyle/>
          <a:p>
            <a:pPr/>
            <a:r>
              <a:t>43</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0" name="Shape 930"/>
          <p:cNvSpPr/>
          <p:nvPr>
            <p:ph type="sldImg"/>
          </p:nvPr>
        </p:nvSpPr>
        <p:spPr>
          <a:prstGeom prst="rect">
            <a:avLst/>
          </a:prstGeom>
        </p:spPr>
        <p:txBody>
          <a:bodyPr/>
          <a:lstStyle/>
          <a:p>
            <a:pPr/>
          </a:p>
        </p:txBody>
      </p:sp>
      <p:sp>
        <p:nvSpPr>
          <p:cNvPr id="931" name="Shape 931"/>
          <p:cNvSpPr/>
          <p:nvPr>
            <p:ph type="body" sz="quarter" idx="1"/>
          </p:nvPr>
        </p:nvSpPr>
        <p:spPr>
          <a:prstGeom prst="rect">
            <a:avLst/>
          </a:prstGeom>
        </p:spPr>
        <p:txBody>
          <a:bodyPr/>
          <a:lstStyle/>
          <a:p>
            <a:pPr marL="171450" indent="-171450">
              <a:buSzPct val="100000"/>
              <a:buFont typeface="Arial"/>
              <a:buChar char="•"/>
            </a:pPr>
            <a:r>
              <a:t>With traditional costing methods, prime costs are traced to output while factory overhead is allocated to output. Non-factory costs do not get assigned to a product.</a:t>
            </a:r>
          </a:p>
          <a:p>
            <a:pPr marL="171450" indent="-171450">
              <a:buSzPct val="100000"/>
              <a:buFont typeface="Arial"/>
              <a:buChar char="•"/>
            </a:pPr>
            <a:r>
              <a:t>Compare this traditional logic to ABC, and one sees a reversal of the thought process. </a:t>
            </a:r>
          </a:p>
          <a:p>
            <a:pPr marL="171450" indent="-171450">
              <a:buSzPct val="100000"/>
              <a:buFont typeface="Arial"/>
              <a:buChar char="•"/>
            </a:pPr>
            <a:r>
              <a:t>With ABC, </a:t>
            </a:r>
            <a:r>
              <a:rPr b="1"/>
              <a:t>cost objects</a:t>
            </a:r>
            <a:r>
              <a:t> are broadened to include not only products/services, but also other objects like customers, markets, and so on. </a:t>
            </a:r>
          </a:p>
          <a:p>
            <a:pPr marL="171450" indent="-171450">
              <a:buSzPct val="100000"/>
              <a:buFont typeface="Arial"/>
              <a:buChar char="•"/>
            </a:pPr>
            <a:r>
              <a:t>These “cost objects” are seen as consuming </a:t>
            </a:r>
            <a:r>
              <a:rPr b="1"/>
              <a:t>activities</a:t>
            </a:r>
            <a:r>
              <a:t>. </a:t>
            </a:r>
          </a:p>
          <a:p>
            <a:pPr marL="171450" indent="-171450">
              <a:buSzPct val="100000"/>
              <a:buFont typeface="Arial"/>
              <a:buChar char="•"/>
            </a:pPr>
            <a:r>
              <a:t>The </a:t>
            </a:r>
            <a:r>
              <a:rPr b="1"/>
              <a:t>activity driver</a:t>
            </a:r>
            <a:r>
              <a:t> is the event that causes consumption of an activity. For instance, each customer may receive a catalog, whether he or she orders or not during a period. </a:t>
            </a:r>
          </a:p>
          <a:p>
            <a:pPr marL="171450" indent="-171450">
              <a:buSzPct val="100000"/>
              <a:buFont typeface="Arial"/>
              <a:buChar char="•"/>
            </a:pPr>
            <a:r>
              <a:t>Preparation and distribution of the catalog is the “activity” that is being driven by the number of customers. Activities necessarily consume resources. Thus, preparation of a catalog will require labor, printing, office space, etc. Thus, activities drive the need for </a:t>
            </a:r>
            <a:r>
              <a:rPr b="1"/>
              <a:t>resources</a:t>
            </a:r>
            <a:r>
              <a:t> and are said to be </a:t>
            </a:r>
            <a:r>
              <a:rPr b="1"/>
              <a:t>resource drivers</a:t>
            </a:r>
            <a:r>
              <a:t>. </a:t>
            </a:r>
          </a:p>
          <a:p>
            <a:pPr marL="171450" indent="-171450">
              <a:buSzPct val="100000"/>
              <a:buFont typeface="Arial"/>
              <a:buChar char="•"/>
            </a:pPr>
            <a:r>
              <a:t>The following graphic (illustration on the right) reveals the conceptual notion of ABC for two types of cost objects, which is quite different and much more involved than the traditional costing approaches. In reviewing the graphic, notice that costs that are directly traced to a cost object need not be “routed” through an activity: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Shape 935"/>
          <p:cNvSpPr/>
          <p:nvPr>
            <p:ph type="sldImg"/>
          </p:nvPr>
        </p:nvSpPr>
        <p:spPr>
          <a:prstGeom prst="rect">
            <a:avLst/>
          </a:prstGeom>
        </p:spPr>
        <p:txBody>
          <a:bodyPr/>
          <a:lstStyle/>
          <a:p>
            <a:pPr/>
          </a:p>
        </p:txBody>
      </p:sp>
      <p:sp>
        <p:nvSpPr>
          <p:cNvPr id="936" name="Shape 936"/>
          <p:cNvSpPr/>
          <p:nvPr>
            <p:ph type="body" sz="quarter" idx="1"/>
          </p:nvPr>
        </p:nvSpPr>
        <p:spPr>
          <a:prstGeom prst="rect">
            <a:avLst/>
          </a:prstGeom>
        </p:spPr>
        <p:txBody>
          <a:bodyPr/>
          <a:lstStyle/>
          <a:p>
            <a:pPr/>
            <a:r>
              <a:t>https://www.principlesofaccounting.com/chapter-20/activity-based-costing/</a:t>
            </a:r>
          </a:p>
          <a:p>
            <a:pPr/>
          </a:p>
          <a:p>
            <a:pPr/>
            <a:r>
              <a:t>The necessary steps to develop an ABC system are summarized as follows:</a:t>
            </a:r>
          </a:p>
          <a:p>
            <a:pPr marL="228600" indent="-228600">
              <a:buSzPct val="100000"/>
              <a:buAutoNum type="arabicPeriod" startAt="1"/>
            </a:pPr>
            <a:r>
              <a:t>The first step is a detailed study of all business processes and costs. This extensive study will usually involve employees from throughout the organization.</a:t>
            </a:r>
          </a:p>
          <a:p>
            <a:pPr marL="228600" indent="-228600">
              <a:buSzPct val="100000"/>
              <a:buAutoNum type="arabicPeriod" startAt="1"/>
            </a:pPr>
          </a:p>
          <a:p>
            <a:pPr marL="228600" indent="-228600">
              <a:buSzPct val="100000"/>
              <a:buAutoNum type="arabicPeriod" startAt="2"/>
            </a:pPr>
            <a:r>
              <a:t>Once a business is understood, care should be used in selecting the business activities that will be central to the cost allocations. Too many activities and the system will become unmanageable; too few and the information will not be meaningful.</a:t>
            </a:r>
          </a:p>
          <a:p>
            <a:pPr marL="228600" indent="-228600">
              <a:buSzPct val="100000"/>
              <a:buAutoNum type="arabicPeriod" startAt="2"/>
            </a:pPr>
          </a:p>
          <a:p>
            <a:pPr marL="228600" indent="-228600">
              <a:buSzPct val="100000"/>
              <a:buAutoNum type="arabicPeriod" startAt="3"/>
              <a:defRPr i="1"/>
            </a:pPr>
            <a:r>
              <a:t>IDENTIFY TRACEABLE COSTS</a:t>
            </a:r>
            <a:r>
              <a:rPr i="0"/>
              <a:t> — Some costs can be traced directly to an end object. One example is the direct material and direct labor that goes into a product. But, there are other examples. The preparation of a product catalog can consume many hours of indirect labor and other internal resources that would be attributable to a related </a:t>
            </a:r>
            <a:r>
              <a:rPr b="1" i="0"/>
              <a:t>activity cost pool</a:t>
            </a:r>
            <a:r>
              <a:rPr i="0"/>
              <a:t>; but, it may also involve an outside printer/postage and that cost can be traced directly to the “customer” cost object.</a:t>
            </a:r>
            <a:endParaRPr i="0"/>
          </a:p>
          <a:p>
            <a:pPr marL="228600" indent="-228600">
              <a:buSzPct val="100000"/>
              <a:buAutoNum type="arabicPeriod" startAt="3"/>
            </a:pPr>
          </a:p>
          <a:p>
            <a:pPr marL="228600" indent="-228600">
              <a:buSzPct val="100000"/>
              <a:buAutoNum type="arabicPeriod" startAt="4"/>
              <a:defRPr i="1"/>
            </a:pPr>
            <a:r>
              <a:t>ASSIGN REMAINING COSTS TO ACTIVITIES</a:t>
            </a:r>
            <a:r>
              <a:rPr i="0"/>
              <a:t> — Remaining costs are assigned to activities. As an example, there may be a separate industrial engineering group that does nothing but machine setup prior to a production run. The cost of this group is easily assigned to the machine setup activity, which in turn will be reallocated to a variety of end products. However, the janitorial group may perform a major cleanup after each machine setup. Perhaps 10% of the janitorial staff’s time should be assigned to machine setup and the other 90% to general maintenance.</a:t>
            </a:r>
            <a:endParaRPr i="0"/>
          </a:p>
          <a:p>
            <a:pPr marL="228600" indent="-228600">
              <a:buSzPct val="100000"/>
              <a:buAutoNum type="arabicPeriod" startAt="4"/>
            </a:pPr>
          </a:p>
          <a:p>
            <a:pPr marL="228600" indent="-228600">
              <a:buSzPct val="100000"/>
              <a:buAutoNum type="arabicPeriod" startAt="5"/>
            </a:pPr>
            <a:r>
              <a:t>Some resources are consumed, and no one can agree as to the cost object that should absorb the resource. For example, what object should bear the cost of landscaping the corporate office? Suffice it to say that the cost allocation decisions can be contentious, and some costs may never find a logical home. Therefore, ABC may leave some costs as unallocated. Unallocated does not mean to “ignore.” While it may be perfectly logical to leave some costs as unallocated for purposes of identifying the cost of a specific product or other cost object, it would be foolhardy to forget about those costs in overall management of the organization.</a:t>
            </a:r>
          </a:p>
          <a:p>
            <a:pPr marL="228600" indent="-228600">
              <a:buSzPct val="100000"/>
              <a:buAutoNum type="arabicPeriod" startAt="5"/>
            </a:pPr>
          </a:p>
          <a:p>
            <a:pPr marL="228600" indent="-228600">
              <a:buSzPct val="100000"/>
              <a:buAutoNum type="arabicPeriod" startAt="6"/>
              <a:defRPr i="1"/>
            </a:pPr>
            <a:r>
              <a:t>DETERMINE PER-ACTIVITY ALLOCATION RATES</a:t>
            </a:r>
            <a:r>
              <a:rPr i="0"/>
              <a:t> — Once costs for each activity have been determined, it is then necessary to unitize the cost pool. For example, if the catalog preparation activity cost pool contained $500,000 and 200,000 catalogs were produced, then the allocated catalog cost would be $2.50 each.</a:t>
            </a:r>
            <a:endParaRPr i="0"/>
          </a:p>
          <a:p>
            <a:pPr marL="228600" indent="-228600">
              <a:buSzPct val="100000"/>
              <a:buAutoNum type="arabicPeriod" startAt="6"/>
            </a:pPr>
          </a:p>
          <a:p>
            <a:pPr marL="228600" indent="-228600">
              <a:buSzPct val="100000"/>
              <a:buAutoNum type="arabicPeriod" startAt="7"/>
              <a:defRPr i="1"/>
            </a:pPr>
            <a:r>
              <a:t>APPLY COSTS TO OBJECTS</a:t>
            </a:r>
            <a:r>
              <a:rPr i="0"/>
              <a:t> — The final step is to utilize the activity-based rates in determining the amount of activity cost to allocate to each cost object. The allocated cost from the catalog preparation pool was $2.50 per unit. This is not the total cost; this is just the allocated amount. The total cost would also include the directly traceable amounts (printing, postage, etc.). This catalog cost, along with other customer-related costs, would be compiled in a summary report. Managers would then have a measure of how much it costs to support one additional customer. Similarly, measures would be produced for each additional cost object.</a:t>
            </a:r>
            <a:endParaRPr i="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Revenue = $60/u x (90,000+110,000) u = 60*200,000 = $12 x 10^6</a:t>
            </a:r>
          </a:p>
          <a:p>
            <a:pPr/>
            <a:r>
              <a:t>MOH = $2,700</a:t>
            </a:r>
          </a:p>
          <a:p>
            <a:pPr/>
            <a:r>
              <a:t>OH: $3/$ of DL</a:t>
            </a:r>
          </a:p>
          <a:p>
            <a:pPr/>
            <a:r>
              <a:t>Cost per unit = $5800/90 = $64.44</a:t>
            </a:r>
          </a:p>
          <a:p>
            <a:pPr/>
            <a:r>
              <a:t>$5200/110 = $42.27</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p>
            <a:pPr/>
            <a:r>
              <a:t>DM = $3,000 + $4,400 = $7,400</a:t>
            </a:r>
          </a:p>
          <a:p>
            <a:pPr/>
            <a:r>
              <a:t>DL = $7,000 + $2,000 = $9,000</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Shape 962"/>
          <p:cNvSpPr/>
          <p:nvPr>
            <p:ph type="sldImg"/>
          </p:nvPr>
        </p:nvSpPr>
        <p:spPr>
          <a:prstGeom prst="rect">
            <a:avLst/>
          </a:prstGeom>
        </p:spPr>
        <p:txBody>
          <a:bodyPr/>
          <a:lstStyle/>
          <a:p>
            <a:pPr/>
          </a:p>
        </p:txBody>
      </p:sp>
      <p:sp>
        <p:nvSpPr>
          <p:cNvPr id="963" name="Shape 963"/>
          <p:cNvSpPr/>
          <p:nvPr>
            <p:ph type="body" sz="quarter" idx="1"/>
          </p:nvPr>
        </p:nvSpPr>
        <p:spPr>
          <a:prstGeom prst="rect">
            <a:avLst/>
          </a:prstGeom>
        </p:spPr>
        <p:txBody>
          <a:bodyPr/>
          <a:lstStyle/>
          <a:p>
            <a:pPr/>
            <a:r>
              <a:t>Cost pools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9" name="Shape 969"/>
          <p:cNvSpPr/>
          <p:nvPr>
            <p:ph type="sldImg"/>
          </p:nvPr>
        </p:nvSpPr>
        <p:spPr>
          <a:prstGeom prst="rect">
            <a:avLst/>
          </a:prstGeom>
        </p:spPr>
        <p:txBody>
          <a:bodyPr/>
          <a:lstStyle/>
          <a:p>
            <a:pPr/>
          </a:p>
        </p:txBody>
      </p:sp>
      <p:sp>
        <p:nvSpPr>
          <p:cNvPr id="970" name="Shape 970"/>
          <p:cNvSpPr/>
          <p:nvPr>
            <p:ph type="body" sz="quarter" idx="1"/>
          </p:nvPr>
        </p:nvSpPr>
        <p:spPr>
          <a:prstGeom prst="rect">
            <a:avLst/>
          </a:prstGeom>
        </p:spPr>
        <p:txBody>
          <a:bodyPr/>
          <a:lstStyle/>
          <a:p>
            <a:pPr/>
            <a:r>
              <a:t>Cost pools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hape 977"/>
          <p:cNvSpPr/>
          <p:nvPr>
            <p:ph type="sldImg"/>
          </p:nvPr>
        </p:nvSpPr>
        <p:spPr>
          <a:prstGeom prst="rect">
            <a:avLst/>
          </a:prstGeom>
        </p:spPr>
        <p:txBody>
          <a:bodyPr/>
          <a:lstStyle/>
          <a:p>
            <a:pPr/>
          </a:p>
        </p:txBody>
      </p:sp>
      <p:sp>
        <p:nvSpPr>
          <p:cNvPr id="978" name="Shape 978"/>
          <p:cNvSpPr/>
          <p:nvPr>
            <p:ph type="body" sz="quarter" idx="1"/>
          </p:nvPr>
        </p:nvSpPr>
        <p:spPr>
          <a:prstGeom prst="rect">
            <a:avLst/>
          </a:prstGeom>
        </p:spPr>
        <p:txBody>
          <a:bodyPr/>
          <a:lstStyle/>
          <a:p>
            <a:pPr/>
            <a:r>
              <a:t>DM = 3000 + 4400 = $7,400,000</a:t>
            </a:r>
          </a:p>
          <a:p>
            <a:pPr/>
            <a:r>
              <a:t>DL = 700 + 200 = $900,000</a:t>
            </a:r>
          </a:p>
          <a:p>
            <a:pPr/>
            <a:r>
              <a:t>MOH = Indirect labor + … + Other = $2,700</a:t>
            </a:r>
          </a:p>
          <a:p>
            <a:pPr/>
          </a:p>
          <a:p>
            <a:pPr/>
            <a:r>
              <a:t>Product costs = DM + DL + MOH = $11,000</a:t>
            </a:r>
          </a:p>
          <a:p>
            <a:pPr/>
            <a:r>
              <a:t>Product cost in total = $5,800 + $5,200 = $11,000</a:t>
            </a:r>
          </a:p>
          <a:p>
            <a:pPr/>
          </a:p>
          <a:p>
            <a:pPr/>
            <a:r>
              <a:t>SG&amp;A = Mgt. salaries + … + Accounting = $600,000</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Shape 983"/>
          <p:cNvSpPr/>
          <p:nvPr>
            <p:ph type="sldImg"/>
          </p:nvPr>
        </p:nvSpPr>
        <p:spPr>
          <a:prstGeom prst="rect">
            <a:avLst/>
          </a:prstGeom>
        </p:spPr>
        <p:txBody>
          <a:bodyPr/>
          <a:lstStyle/>
          <a:p>
            <a:pPr/>
          </a:p>
        </p:txBody>
      </p:sp>
      <p:sp>
        <p:nvSpPr>
          <p:cNvPr id="984" name="Shape 984"/>
          <p:cNvSpPr/>
          <p:nvPr>
            <p:ph type="body" sz="quarter" idx="1"/>
          </p:nvPr>
        </p:nvSpPr>
        <p:spPr>
          <a:prstGeom prst="rect">
            <a:avLst/>
          </a:prstGeom>
        </p:spPr>
        <p:txBody>
          <a:bodyPr/>
          <a:lstStyle/>
          <a:p>
            <a:pPr/>
            <a:r>
              <a:t>DM and DL: traceable directly; not based on the activities</a:t>
            </a:r>
          </a:p>
          <a:p>
            <a:pPr/>
          </a:p>
          <a:p>
            <a:pPr/>
            <a:r>
              <a:t>MOH = Indirect labor + … + Other = $2,700</a:t>
            </a:r>
          </a:p>
          <a:p>
            <a:pPr/>
            <a:r>
              <a:t>SG&amp;A = Mgt. salaries + … + Accounting = $600,000</a:t>
            </a:r>
          </a:p>
          <a:p>
            <a:pPr/>
          </a:p>
          <a:p>
            <a:pPr/>
            <a:r>
              <a:t>MOH + SG&amp;A = $2,700 + $600 = $3,300 (k) will need to be allocated based on activities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a:p>
        </p:txBody>
      </p:sp>
      <p:sp>
        <p:nvSpPr>
          <p:cNvPr id="990" name="Shape 990"/>
          <p:cNvSpPr/>
          <p:nvPr>
            <p:ph type="body" sz="quarter" idx="1"/>
          </p:nvPr>
        </p:nvSpPr>
        <p:spPr>
          <a:prstGeom prst="rect">
            <a:avLst/>
          </a:prstGeom>
        </p:spPr>
        <p:txBody>
          <a:bodyPr/>
          <a:lstStyle/>
          <a:p>
            <a:pPr/>
            <a:r>
              <a:t>20%+65%+10%+5%+0% = 100%</a:t>
            </a:r>
          </a:p>
          <a:p>
            <a:pPr/>
            <a:r>
              <a:t>$200,000 total indirect labor cost is allocated based on the % of each activity cost pool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lvl1pPr>
              <a:defRPr b="1"/>
            </a:lvl1pPr>
          </a:lstStyle>
          <a:p>
            <a:pPr/>
            <a:r>
              <a:t>Table2.6</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Shape 1011"/>
          <p:cNvSpPr/>
          <p:nvPr>
            <p:ph type="sldImg"/>
          </p:nvPr>
        </p:nvSpPr>
        <p:spPr>
          <a:prstGeom prst="rect">
            <a:avLst/>
          </a:prstGeom>
        </p:spPr>
        <p:txBody>
          <a:bodyPr/>
          <a:lstStyle/>
          <a:p>
            <a:pPr/>
          </a:p>
        </p:txBody>
      </p:sp>
      <p:sp>
        <p:nvSpPr>
          <p:cNvPr id="1012" name="Shape 1012"/>
          <p:cNvSpPr/>
          <p:nvPr>
            <p:ph type="body" sz="quarter" idx="1"/>
          </p:nvPr>
        </p:nvSpPr>
        <p:spPr>
          <a:prstGeom prst="rect">
            <a:avLst/>
          </a:prstGeom>
        </p:spPr>
        <p:txBody>
          <a:bodyPr/>
          <a:lstStyle/>
          <a:p>
            <a:pPr/>
            <a:r>
              <a:t>10%+45%+5%+20%+20% = 100%</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Shape 1018"/>
          <p:cNvSpPr/>
          <p:nvPr>
            <p:ph type="sldImg"/>
          </p:nvPr>
        </p:nvSpPr>
        <p:spPr>
          <a:prstGeom prst="rect">
            <a:avLst/>
          </a:prstGeom>
        </p:spPr>
        <p:txBody>
          <a:bodyPr/>
          <a:lstStyle/>
          <a:p>
            <a:pPr/>
          </a:p>
        </p:txBody>
      </p:sp>
      <p:sp>
        <p:nvSpPr>
          <p:cNvPr id="1019" name="Shape 1019"/>
          <p:cNvSpPr/>
          <p:nvPr>
            <p:ph type="body" sz="quarter" idx="1"/>
          </p:nvPr>
        </p:nvSpPr>
        <p:spPr>
          <a:prstGeom prst="rect">
            <a:avLst/>
          </a:prstGeom>
        </p:spPr>
        <p:txBody>
          <a:bodyPr/>
          <a:lstStyle/>
          <a:p>
            <a:pPr/>
            <a:r>
              <a:t>Product costs in total = $11,000,000</a:t>
            </a:r>
          </a:p>
          <a:p>
            <a:pPr/>
            <a:r>
              <a:t>CAPlayer cost + GLASSESong cost =$5,800,000 + $5,200,000 = $11,000,000</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Shape 1039"/>
          <p:cNvSpPr/>
          <p:nvPr>
            <p:ph type="sldImg"/>
          </p:nvPr>
        </p:nvSpPr>
        <p:spPr>
          <a:prstGeom prst="rect">
            <a:avLst/>
          </a:prstGeom>
        </p:spPr>
        <p:txBody>
          <a:bodyPr/>
          <a:lstStyle/>
          <a:p>
            <a:pPr/>
          </a:p>
        </p:txBody>
      </p:sp>
      <p:sp>
        <p:nvSpPr>
          <p:cNvPr id="1040" name="Shape 1040"/>
          <p:cNvSpPr/>
          <p:nvPr>
            <p:ph type="body" sz="quarter" idx="1"/>
          </p:nvPr>
        </p:nvSpPr>
        <p:spPr>
          <a:prstGeom prst="rect">
            <a:avLst/>
          </a:prstGeom>
        </p:spPr>
        <p:txBody>
          <a:bodyPr/>
          <a:lstStyle/>
          <a:p>
            <a:pPr/>
            <a:r>
              <a:t>2200+510+111+200+279 = $3,300,000 = total activity cost pools</a:t>
            </a:r>
          </a:p>
          <a:p>
            <a:pPr/>
          </a:p>
          <a:p>
            <a:pPr/>
            <a:r>
              <a:t>MOH = Indirect labor + … + Other = $2,700</a:t>
            </a:r>
          </a:p>
          <a:p>
            <a:pPr/>
            <a:r>
              <a:t>SG&amp;A = Mgt. salaries + … + Accounting = $600,000</a:t>
            </a:r>
          </a:p>
          <a:p>
            <a:pPr/>
          </a:p>
          <a:p>
            <a:pPr/>
            <a:r>
              <a:t>MOH + SG&amp;A = $2,700 + $600 = $3,300</a:t>
            </a:r>
          </a:p>
          <a:p>
            <a:pP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Shape 1044"/>
          <p:cNvSpPr/>
          <p:nvPr>
            <p:ph type="sldImg"/>
          </p:nvPr>
        </p:nvSpPr>
        <p:spPr>
          <a:prstGeom prst="rect">
            <a:avLst/>
          </a:prstGeom>
        </p:spPr>
        <p:txBody>
          <a:bodyPr/>
          <a:lstStyle/>
          <a:p>
            <a:pPr/>
          </a:p>
        </p:txBody>
      </p:sp>
      <p:sp>
        <p:nvSpPr>
          <p:cNvPr id="1045" name="Shape 1045"/>
          <p:cNvSpPr/>
          <p:nvPr>
            <p:ph type="body" sz="quarter" idx="1"/>
          </p:nvPr>
        </p:nvSpPr>
        <p:spPr>
          <a:prstGeom prst="rect">
            <a:avLst/>
          </a:prstGeom>
        </p:spPr>
        <p:txBody>
          <a:bodyPr/>
          <a:lstStyle/>
          <a:p>
            <a:pPr/>
            <a:r>
              <a:t>The total cost for each activity pool is divided by the activity quantity metric. For example, robotics cost $2,200,000 and 200,000 units were produced. Thus, this activity cost is $11.00 per unit. This calculation is repeated for each activity cost pool, and is summarized in the following schedule.</a:t>
            </a:r>
          </a:p>
          <a:p>
            <a:pPr/>
            <a: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Shape 1050"/>
          <p:cNvSpPr/>
          <p:nvPr>
            <p:ph type="sldImg"/>
          </p:nvPr>
        </p:nvSpPr>
        <p:spPr>
          <a:prstGeom prst="rect">
            <a:avLst/>
          </a:prstGeom>
        </p:spPr>
        <p:txBody>
          <a:bodyPr/>
          <a:lstStyle/>
          <a:p>
            <a:pPr/>
          </a:p>
        </p:txBody>
      </p:sp>
      <p:sp>
        <p:nvSpPr>
          <p:cNvPr id="1051" name="Shape 1051"/>
          <p:cNvSpPr/>
          <p:nvPr>
            <p:ph type="body" sz="quarter" idx="1"/>
          </p:nvPr>
        </p:nvSpPr>
        <p:spPr>
          <a:prstGeom prst="rect">
            <a:avLst/>
          </a:prstGeom>
        </p:spPr>
        <p:txBody>
          <a:bodyPr/>
          <a:lstStyle/>
          <a:p>
            <a:pPr marL="171450" indent="-171450">
              <a:buSzPct val="100000"/>
              <a:buFont typeface="Arial"/>
              <a:buChar char="•"/>
            </a:pPr>
            <a:r>
              <a:t>The final step is to analyze results. </a:t>
            </a:r>
          </a:p>
          <a:p>
            <a:pPr marL="171450" indent="-171450">
              <a:buSzPct val="100000"/>
              <a:buFont typeface="Arial"/>
              <a:buChar char="•"/>
            </a:pPr>
            <a:r>
              <a:t>The top portion of the following analysis applies the per-activity cost information to show how the total cost of CAPlayer is less than the total cost of GLASSESong. </a:t>
            </a:r>
          </a:p>
          <a:p>
            <a:pPr marL="171450" indent="-171450">
              <a:buSzPct val="100000"/>
              <a:buFont typeface="Arial"/>
              <a:buChar char="•"/>
            </a:pPr>
            <a:r>
              <a:t>2</a:t>
            </a:r>
            <a:r>
              <a:rPr baseline="30000"/>
              <a:t>nd</a:t>
            </a:r>
            <a:r>
              <a:t> column: 4 allocation rates (per-activity rates) determined in the previous slide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Shape 1055"/>
          <p:cNvSpPr/>
          <p:nvPr>
            <p:ph type="sldImg"/>
          </p:nvPr>
        </p:nvSpPr>
        <p:spPr>
          <a:prstGeom prst="rect">
            <a:avLst/>
          </a:prstGeom>
        </p:spPr>
        <p:txBody>
          <a:bodyPr/>
          <a:lstStyle/>
          <a:p>
            <a:pPr/>
          </a:p>
        </p:txBody>
      </p:sp>
      <p:sp>
        <p:nvSpPr>
          <p:cNvPr id="1056" name="Shape 1056"/>
          <p:cNvSpPr/>
          <p:nvPr>
            <p:ph type="body" sz="quarter" idx="1"/>
          </p:nvPr>
        </p:nvSpPr>
        <p:spPr>
          <a:prstGeom prst="rect">
            <a:avLst/>
          </a:prstGeom>
        </p:spPr>
        <p:txBody>
          <a:bodyPr/>
          <a:lstStyle/>
          <a:p>
            <a:pPr marL="171450" indent="-171450">
              <a:buSzPct val="100000"/>
              <a:buFont typeface="Arial"/>
              <a:buChar char="•"/>
            </a:pPr>
            <a:r>
              <a:t>The lower portion compares costs and revenues to determine product profitability. Unallocated cost is included in the total column only; it is important, but not tied to either product. </a:t>
            </a:r>
          </a:p>
          <a:p>
            <a:pPr marL="171450" indent="-171450">
              <a:buSzPct val="100000"/>
              <a:buFont typeface="Arial"/>
              <a:buChar char="•"/>
            </a:pPr>
            <a:r>
              <a:t>Product profitability is portrayed differently under alternative costing methods. Traditional costing applied overhead based on direct labor, which is a small portion of the environment. The point is that skill is required to interpret any costing information.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Shape 1065"/>
          <p:cNvSpPr/>
          <p:nvPr>
            <p:ph type="sldImg"/>
          </p:nvPr>
        </p:nvSpPr>
        <p:spPr>
          <a:prstGeom prst="rect">
            <a:avLst/>
          </a:prstGeom>
        </p:spPr>
        <p:txBody>
          <a:bodyPr/>
          <a:lstStyle/>
          <a:p>
            <a:pPr/>
          </a:p>
        </p:txBody>
      </p:sp>
      <p:sp>
        <p:nvSpPr>
          <p:cNvPr id="1066" name="Shape 1066"/>
          <p:cNvSpPr/>
          <p:nvPr>
            <p:ph type="body" sz="quarter" idx="1"/>
          </p:nvPr>
        </p:nvSpPr>
        <p:spPr>
          <a:prstGeom prst="rect">
            <a:avLst/>
          </a:prstGeom>
        </p:spPr>
        <p:txBody>
          <a:bodyPr/>
          <a:lstStyle/>
          <a:p>
            <a:pPr/>
            <a:r>
              <a:t>Traditional costing:</a:t>
            </a:r>
          </a:p>
          <a:p>
            <a:pPr/>
            <a:r>
              <a:t>CM CAPlayer = $60x90,000 - $5,800,000 = $5,400,000 - $5,800,000 = -$400,000</a:t>
            </a:r>
          </a:p>
          <a:p>
            <a:pPr/>
            <a:r>
              <a:t>CM GLASSESong = $60x110,000 - $5,200,000 = $6,600,000 - $5,200,000 = $1,400,000</a:t>
            </a:r>
          </a:p>
          <a:p>
            <a:pPr/>
            <a:r>
              <a:t>Total CM = $1,000,000</a:t>
            </a:r>
          </a:p>
          <a:p>
            <a:pPr/>
            <a:r>
              <a:t>Profit = Total CM - SG&amp;A  = $1,000,000 - $600,000 = $400,000</a:t>
            </a:r>
          </a:p>
          <a:p>
            <a:pPr/>
          </a:p>
          <a:p>
            <a:pPr/>
            <a:r>
              <a:t>Revenue = $60/u x (90,000+110,000) u = 60*200,000 = $12 x 10^6</a:t>
            </a:r>
          </a:p>
          <a:p>
            <a:pPr/>
            <a:r>
              <a:t>MOH = $2,700</a:t>
            </a:r>
          </a:p>
          <a:p>
            <a:pPr/>
            <a:r>
              <a:t>OH: $3/$ of DL</a:t>
            </a:r>
          </a:p>
          <a:p>
            <a:pPr/>
            <a:r>
              <a:t>Cost per unit = $5800/90 = $64.44</a:t>
            </a:r>
          </a:p>
          <a:p>
            <a:pPr/>
            <a:r>
              <a:t>$5200/110 = $42.27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Shape 1071"/>
          <p:cNvSpPr/>
          <p:nvPr>
            <p:ph type="sldImg"/>
          </p:nvPr>
        </p:nvSpPr>
        <p:spPr>
          <a:prstGeom prst="rect">
            <a:avLst/>
          </a:prstGeom>
        </p:spPr>
        <p:txBody>
          <a:bodyPr/>
          <a:lstStyle/>
          <a:p>
            <a:pPr/>
          </a:p>
        </p:txBody>
      </p:sp>
      <p:sp>
        <p:nvSpPr>
          <p:cNvPr id="1072" name="Shape 1072"/>
          <p:cNvSpPr/>
          <p:nvPr>
            <p:ph type="body" sz="quarter" idx="1"/>
          </p:nvPr>
        </p:nvSpPr>
        <p:spPr>
          <a:prstGeom prst="rect">
            <a:avLst/>
          </a:prstGeom>
        </p:spPr>
        <p:txBody>
          <a:bodyPr/>
          <a:lstStyle/>
          <a:p>
            <a:pPr marL="171450" indent="-171450">
              <a:buSzPct val="100000"/>
              <a:buFont typeface="Arial"/>
              <a:buChar char="•"/>
            </a:pPr>
            <a:r>
              <a:t>To cover fixed expenses and contribute to profit</a:t>
            </a:r>
          </a:p>
          <a:p>
            <a:pPr marL="171450" indent="-171450">
              <a:buSzPct val="100000"/>
              <a:buFont typeface="Arial"/>
              <a:buChar char="•"/>
            </a:pPr>
            <a:r>
              <a:t>expresses on a per-unit basis, as a ratio, or in total</a:t>
            </a:r>
          </a:p>
          <a:p>
            <a:pPr marL="171450" indent="-171450">
              <a:buSzPct val="100000"/>
              <a:buFont typeface="Arial"/>
              <a:buChar char="•"/>
            </a:pPr>
            <a:r>
              <a:t>use for planning and evaluation process</a:t>
            </a:r>
          </a:p>
          <a:p>
            <a:pPr marL="171450" indent="-171450">
              <a:buSzPct val="100000"/>
              <a:buFont typeface="Arial"/>
              <a:buChar char="•"/>
            </a:pPr>
            <a:r>
              <a:t>identify a level of activity that is necessary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Shape 1077"/>
          <p:cNvSpPr/>
          <p:nvPr>
            <p:ph type="sldImg"/>
          </p:nvPr>
        </p:nvSpPr>
        <p:spPr>
          <a:prstGeom prst="rect">
            <a:avLst/>
          </a:prstGeom>
        </p:spPr>
        <p:txBody>
          <a:bodyPr/>
          <a:lstStyle/>
          <a:p>
            <a:pPr/>
          </a:p>
        </p:txBody>
      </p:sp>
      <p:sp>
        <p:nvSpPr>
          <p:cNvPr id="1078" name="Shape 1078"/>
          <p:cNvSpPr/>
          <p:nvPr>
            <p:ph type="body" sz="quarter" idx="1"/>
          </p:nvPr>
        </p:nvSpPr>
        <p:spPr>
          <a:prstGeom prst="rect">
            <a:avLst/>
          </a:prstGeom>
        </p:spPr>
        <p:txBody>
          <a:bodyPr/>
          <a:lstStyle/>
          <a:p>
            <a:pPr marL="171450" indent="-171450">
              <a:buSzPct val="100000"/>
              <a:buFont typeface="Arial"/>
              <a:buChar char="•"/>
            </a:pPr>
            <a:r>
              <a:t>To cover fixed expenses and contribute to profit</a:t>
            </a:r>
          </a:p>
          <a:p>
            <a:pPr marL="171450" indent="-171450">
              <a:buSzPct val="100000"/>
              <a:buFont typeface="Arial"/>
              <a:buChar char="•"/>
            </a:pPr>
            <a:r>
              <a:t>expresses on a per-unit basis, as a ratio, or in total</a:t>
            </a:r>
          </a:p>
          <a:p>
            <a:pPr marL="171450" indent="-171450">
              <a:buSzPct val="100000"/>
              <a:buFont typeface="Arial"/>
              <a:buChar char="•"/>
            </a:pPr>
            <a:r>
              <a:t>use for planning and evaluation process</a:t>
            </a:r>
          </a:p>
          <a:p>
            <a:pPr marL="171450" indent="-171450">
              <a:buSzPct val="100000"/>
              <a:buFont typeface="Arial"/>
              <a:buChar char="•"/>
            </a:pPr>
            <a:r>
              <a:t>identify a level of activity that is necessary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Shape 1083"/>
          <p:cNvSpPr/>
          <p:nvPr>
            <p:ph type="sldImg"/>
          </p:nvPr>
        </p:nvSpPr>
        <p:spPr>
          <a:prstGeom prst="rect">
            <a:avLst/>
          </a:prstGeom>
        </p:spPr>
        <p:txBody>
          <a:bodyPr/>
          <a:lstStyle/>
          <a:p>
            <a:pPr/>
          </a:p>
        </p:txBody>
      </p:sp>
      <p:sp>
        <p:nvSpPr>
          <p:cNvPr id="1084" name="Shape 1084"/>
          <p:cNvSpPr/>
          <p:nvPr>
            <p:ph type="body" sz="quarter" idx="1"/>
          </p:nvPr>
        </p:nvSpPr>
        <p:spPr>
          <a:prstGeom prst="rect">
            <a:avLst/>
          </a:prstGeom>
        </p:spPr>
        <p:txBody>
          <a:bodyPr/>
          <a:lstStyle/>
          <a:p>
            <a:pPr marL="171450" indent="-171450">
              <a:buSzPct val="100000"/>
              <a:buFont typeface="Arial"/>
              <a:buChar char="•"/>
            </a:pPr>
            <a:r>
              <a:t>producing </a:t>
            </a:r>
            <a:r>
              <a:rPr u="sng"/>
              <a:t>custom</a:t>
            </a:r>
            <a:r>
              <a:t> goods, or </a:t>
            </a:r>
            <a:r>
              <a:rPr u="sng"/>
              <a:t>directly</a:t>
            </a:r>
            <a:endParaRPr u="sng"/>
          </a:p>
          <a:p>
            <a:pPr marL="171450" indent="-171450">
              <a:buSzPct val="100000"/>
              <a:buFont typeface="Arial"/>
              <a:buChar char="•"/>
            </a:pPr>
            <a:r>
              <a:t>within each </a:t>
            </a:r>
            <a:r>
              <a:rPr u="sng"/>
              <a:t>department</a:t>
            </a:r>
            <a:r>
              <a:t>; through the use of </a:t>
            </a:r>
            <a:r>
              <a:rPr u="sng"/>
              <a:t>equivalent units</a:t>
            </a:r>
            <a:endParaRPr u="sng"/>
          </a:p>
          <a:p>
            <a:pPr marL="171450" indent="-171450">
              <a:buSzPct val="100000"/>
              <a:buFont typeface="Arial"/>
              <a:buChar char="•"/>
            </a:pPr>
            <a:r>
              <a:t>SG&amp;A is treated as a </a:t>
            </a:r>
            <a:r>
              <a:rPr u="sng"/>
              <a:t>period</a:t>
            </a:r>
            <a:r>
              <a:t> cost in traditional costing systems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Ch3.1</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Shape 1089"/>
          <p:cNvSpPr/>
          <p:nvPr>
            <p:ph type="sldImg"/>
          </p:nvPr>
        </p:nvSpPr>
        <p:spPr>
          <a:prstGeom prst="rect">
            <a:avLst/>
          </a:prstGeom>
        </p:spPr>
        <p:txBody>
          <a:bodyPr/>
          <a:lstStyle/>
          <a:p>
            <a:pPr/>
          </a:p>
        </p:txBody>
      </p:sp>
      <p:sp>
        <p:nvSpPr>
          <p:cNvPr id="1090" name="Shape 1090"/>
          <p:cNvSpPr/>
          <p:nvPr>
            <p:ph type="body" sz="quarter" idx="1"/>
          </p:nvPr>
        </p:nvSpPr>
        <p:spPr>
          <a:prstGeom prst="rect">
            <a:avLst/>
          </a:prstGeom>
        </p:spPr>
        <p:txBody>
          <a:bodyPr/>
          <a:lstStyle/>
          <a:p>
            <a:pPr marL="171450" indent="-171450">
              <a:buSzPct val="100000"/>
              <a:buFont typeface="Arial"/>
              <a:buChar char="•"/>
            </a:pPr>
            <a:r>
              <a:t>based on several </a:t>
            </a:r>
            <a:r>
              <a:rPr u="sng"/>
              <a:t>cost pools</a:t>
            </a:r>
            <a:r>
              <a:t> and the </a:t>
            </a:r>
            <a:r>
              <a:rPr u="sng"/>
              <a:t>activities</a:t>
            </a:r>
            <a:r>
              <a:t> that drive costs</a:t>
            </a:r>
          </a:p>
          <a:p>
            <a:pPr marL="171450" indent="-171450">
              <a:buSzPct val="100000"/>
              <a:buFont typeface="Arial"/>
              <a:buChar char="•"/>
            </a:pPr>
            <a:r>
              <a:t>when the manufacturing process is </a:t>
            </a:r>
            <a:r>
              <a:rPr u="sng"/>
              <a:t>technology driven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(taken from the very end of ch3.1)</a:t>
            </a:r>
          </a:p>
          <a:p>
            <a:pPr/>
          </a:p>
          <a:p>
            <a:pPr/>
            <a:r>
              <a:t>Mutually exclusive alternatives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$18,000/$80 = 225 units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Shape 649"/>
          <p:cNvSpPr/>
          <p:nvPr>
            <p:ph type="sldImg"/>
          </p:nvPr>
        </p:nvSpPr>
        <p:spPr>
          <a:prstGeom prst="rect">
            <a:avLst/>
          </a:prstGeom>
        </p:spPr>
        <p:txBody>
          <a:bodyPr/>
          <a:lstStyle/>
          <a:p>
            <a:pPr/>
          </a:p>
        </p:txBody>
      </p:sp>
      <p:sp>
        <p:nvSpPr>
          <p:cNvPr id="650" name="Shape 650"/>
          <p:cNvSpPr/>
          <p:nvPr>
            <p:ph type="body" sz="quarter" idx="1"/>
          </p:nvPr>
        </p:nvSpPr>
        <p:spPr>
          <a:prstGeom prst="rect">
            <a:avLst/>
          </a:prstGeom>
        </p:spPr>
        <p:txBody>
          <a:bodyPr/>
          <a:lstStyle/>
          <a:p>
            <a:pPr>
              <a:defRPr b="1"/>
            </a:pPr>
            <a:r>
              <a:t>22</a:t>
            </a:r>
          </a:p>
          <a:p>
            <a:pPr>
              <a:defRPr b="1"/>
            </a:pPr>
            <a:r>
              <a:t>Figure 2.11</a:t>
            </a:r>
            <a:r>
              <a:rPr b="0"/>
              <a:t> Merchandising firms consider the cost of goods purchased, and manufacturing firms consider the cost of goods manufactured in order to determine the cost of goods sold.</a:t>
            </a:r>
            <a:endParaRPr b="0"/>
          </a:p>
          <a:p>
            <a:pPr/>
          </a:p>
          <a:p>
            <a:pPr/>
            <a:r>
              <a:t>So, even though the income statements for the merchandising firm and the manufacturing firm appear very similar at first glance, there are many more costs to be captured by the manufacturing firm. </a:t>
            </a:r>
            <a:r>
              <a:rPr u="sng">
                <a:solidFill>
                  <a:srgbClr val="338F9A"/>
                </a:solidFill>
                <a:uFill>
                  <a:solidFill>
                    <a:srgbClr val="338F9A"/>
                  </a:solidFill>
                </a:uFill>
                <a:hlinkClick r:id="rId3" invalidUrl="" action="" tgtFrame="" tooltip="" history="1" highlightClick="0" endSnd="0"/>
              </a:rPr>
              <a:t>Figure 2.11</a:t>
            </a:r>
            <a:r>
              <a:t> compares and contrasts the methods merchandising and manufacturing firms use to calculate the cost of goods sold in their income statement.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defRPr b="1"/>
            </a:pPr>
            <a:r>
              <a:t>Figure 4.3</a:t>
            </a:r>
            <a:r>
              <a:rPr b="0"/>
              <a:t> Factory Layout for Dinosaur Vinyl. The flow of goods and areas of manufacturing versus administrative costs are more easily seen by looking at the factory layout for Dinosaur Vinyl. The departments across the bottom represent administrative costs, whereas the departments in the middle represent manufacturing costs—although Design/Engineering can sometimes be considered part of administrative costs, depending on how management chooses to categorize those costs. The departments listed across the top represent examples of manufacturing overhead.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4"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5"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6"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8"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99"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100"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08"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09"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10"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8" name="Title Text"/>
          <p:cNvSpPr txBox="1"/>
          <p:nvPr>
            <p:ph type="title"/>
          </p:nvPr>
        </p:nvSpPr>
        <p:spPr>
          <a:xfrm>
            <a:off x="581191" y="702155"/>
            <a:ext cx="11029617" cy="1188721"/>
          </a:xfrm>
          <a:prstGeom prst="rect">
            <a:avLst/>
          </a:prstGeom>
        </p:spPr>
        <p:txBody>
          <a:bodyPr anchor="t"/>
          <a:lstStyle>
            <a:lvl1pPr>
              <a:defRPr b="1" sz="3600">
                <a:latin typeface="+mj-lt"/>
                <a:ea typeface="+mj-ea"/>
                <a:cs typeface="+mj-cs"/>
                <a:sym typeface="Helvetica"/>
              </a:defRPr>
            </a:lvl1pPr>
          </a:lstStyle>
          <a:p>
            <a:pPr/>
            <a:r>
              <a:t>Title Text</a:t>
            </a:r>
          </a:p>
        </p:txBody>
      </p:sp>
      <p:sp>
        <p:nvSpPr>
          <p:cNvPr id="119"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27"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128"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129"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7" name="Title Text"/>
          <p:cNvSpPr txBox="1"/>
          <p:nvPr>
            <p:ph type="title"/>
          </p:nvPr>
        </p:nvSpPr>
        <p:spPr>
          <a:xfrm>
            <a:off x="581193" y="729657"/>
            <a:ext cx="11029616" cy="988334"/>
          </a:xfrm>
          <a:prstGeom prst="rect">
            <a:avLst/>
          </a:prstGeom>
        </p:spPr>
        <p:txBody>
          <a:bodyPr/>
          <a:lstStyle/>
          <a:p>
            <a:pPr/>
            <a:r>
              <a:t>Title Text</a:t>
            </a:r>
          </a:p>
        </p:txBody>
      </p:sp>
      <p:sp>
        <p:nvSpPr>
          <p:cNvPr id="138"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46" name="Title Text"/>
          <p:cNvSpPr txBox="1"/>
          <p:nvPr>
            <p:ph type="title"/>
          </p:nvPr>
        </p:nvSpPr>
        <p:spPr>
          <a:xfrm>
            <a:off x="581193" y="729657"/>
            <a:ext cx="11029616" cy="988334"/>
          </a:xfrm>
          <a:prstGeom prst="rect">
            <a:avLst/>
          </a:prstGeom>
        </p:spPr>
        <p:txBody>
          <a:bodyPr/>
          <a:lstStyle/>
          <a:p>
            <a:pPr/>
            <a:r>
              <a:t>Title Text</a:t>
            </a:r>
          </a:p>
        </p:txBody>
      </p:sp>
      <p:sp>
        <p:nvSpPr>
          <p:cNvPr id="147"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48"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6" name="Title Text"/>
          <p:cNvSpPr txBox="1"/>
          <p:nvPr>
            <p:ph type="title"/>
          </p:nvPr>
        </p:nvSpPr>
        <p:spPr>
          <a:prstGeom prst="rect">
            <a:avLst/>
          </a:prstGeom>
        </p:spPr>
        <p:txBody>
          <a:bodyPr/>
          <a:lstStyle/>
          <a:p>
            <a:pPr/>
            <a:r>
              <a:t>Title Text</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71"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172"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173"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174"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175"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82"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183"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184"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bg>
      <p:bgPr>
        <a:solidFill>
          <a:srgbClr val="000000"/>
        </a:solidFill>
      </p:bgPr>
    </p:bg>
    <p:spTree>
      <p:nvGrpSpPr>
        <p:cNvPr id="1" name=""/>
        <p:cNvGrpSpPr/>
        <p:nvPr/>
      </p:nvGrpSpPr>
      <p:grpSpPr>
        <a:xfrm>
          <a:off x="0" y="0"/>
          <a:ext cx="0" cy="0"/>
          <a:chOff x="0" y="0"/>
          <a:chExt cx="0" cy="0"/>
        </a:xfrm>
      </p:grpSpPr>
      <p:sp>
        <p:nvSpPr>
          <p:cNvPr id="24" name="Rectangle 6"/>
          <p:cNvSpPr/>
          <p:nvPr/>
        </p:nvSpPr>
        <p:spPr>
          <a:xfrm>
            <a:off x="446533" y="3085763"/>
            <a:ext cx="11298934" cy="3338150"/>
          </a:xfrm>
          <a:prstGeom prst="rect">
            <a:avLst/>
          </a:prstGeom>
          <a:solidFill>
            <a:srgbClr val="465359"/>
          </a:solidFill>
          <a:ln w="12700">
            <a:miter lim="400000"/>
          </a:ln>
        </p:spPr>
        <p:txBody>
          <a:bodyPr lIns="45719" rIns="45719"/>
          <a:lstStyle/>
          <a:p>
            <a:pPr>
              <a:defRPr>
                <a:solidFill>
                  <a:srgbClr val="FFFFFF"/>
                </a:solidFill>
              </a:defRPr>
            </a:pPr>
          </a:p>
        </p:txBody>
      </p:sp>
      <p:sp>
        <p:nvSpPr>
          <p:cNvPr id="25" name="Title Text"/>
          <p:cNvSpPr txBox="1"/>
          <p:nvPr>
            <p:ph type="title"/>
          </p:nvPr>
        </p:nvSpPr>
        <p:spPr>
          <a:xfrm>
            <a:off x="581190" y="1020431"/>
            <a:ext cx="10993551" cy="1475013"/>
          </a:xfrm>
          <a:prstGeom prst="rect">
            <a:avLst/>
          </a:prstGeom>
        </p:spPr>
        <p:txBody>
          <a:bodyPr/>
          <a:lstStyle>
            <a:lvl1pPr>
              <a:defRPr sz="3600">
                <a:solidFill>
                  <a:srgbClr val="FFFFFF"/>
                </a:solidFill>
              </a:defRPr>
            </a:lvl1pPr>
          </a:lstStyle>
          <a:p>
            <a:pPr/>
            <a:r>
              <a:t>Title Text</a:t>
            </a:r>
          </a:p>
        </p:txBody>
      </p:sp>
      <p:sp>
        <p:nvSpPr>
          <p:cNvPr id="26"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92"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93"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94"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2" name="Title Text"/>
          <p:cNvSpPr txBox="1"/>
          <p:nvPr>
            <p:ph type="title"/>
          </p:nvPr>
        </p:nvSpPr>
        <p:spPr>
          <a:xfrm>
            <a:off x="581191" y="702155"/>
            <a:ext cx="11029617" cy="1188721"/>
          </a:xfrm>
          <a:prstGeom prst="rect">
            <a:avLst/>
          </a:prstGeom>
        </p:spPr>
        <p:txBody>
          <a:bodyPr anchor="ctr"/>
          <a:lstStyle>
            <a:lvl1pPr>
              <a:defRPr sz="4000"/>
            </a:lvl1pPr>
          </a:lstStyle>
          <a:p>
            <a:pPr/>
            <a:r>
              <a:t>Title Text</a:t>
            </a:r>
          </a:p>
        </p:txBody>
      </p:sp>
      <p:sp>
        <p:nvSpPr>
          <p:cNvPr id="203"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11"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212"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213"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21" name="Title Text"/>
          <p:cNvSpPr txBox="1"/>
          <p:nvPr>
            <p:ph type="title"/>
          </p:nvPr>
        </p:nvSpPr>
        <p:spPr>
          <a:xfrm>
            <a:off x="581193" y="729657"/>
            <a:ext cx="11029616" cy="988334"/>
          </a:xfrm>
          <a:prstGeom prst="rect">
            <a:avLst/>
          </a:prstGeom>
        </p:spPr>
        <p:txBody>
          <a:bodyPr/>
          <a:lstStyle/>
          <a:p>
            <a:pPr/>
            <a:r>
              <a:t>Title Text</a:t>
            </a:r>
          </a:p>
        </p:txBody>
      </p:sp>
      <p:sp>
        <p:nvSpPr>
          <p:cNvPr id="222"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30" name="Title Text"/>
          <p:cNvSpPr txBox="1"/>
          <p:nvPr>
            <p:ph type="title"/>
          </p:nvPr>
        </p:nvSpPr>
        <p:spPr>
          <a:xfrm>
            <a:off x="581193" y="729657"/>
            <a:ext cx="11029616" cy="988334"/>
          </a:xfrm>
          <a:prstGeom prst="rect">
            <a:avLst/>
          </a:prstGeom>
        </p:spPr>
        <p:txBody>
          <a:bodyPr/>
          <a:lstStyle/>
          <a:p>
            <a:pPr/>
            <a:r>
              <a:t>Title Text</a:t>
            </a:r>
          </a:p>
        </p:txBody>
      </p:sp>
      <p:sp>
        <p:nvSpPr>
          <p:cNvPr id="231"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32"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2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40" name="Title Text"/>
          <p:cNvSpPr txBox="1"/>
          <p:nvPr>
            <p:ph type="title"/>
          </p:nvPr>
        </p:nvSpPr>
        <p:spPr>
          <a:prstGeom prst="rect">
            <a:avLst/>
          </a:prstGeom>
        </p:spPr>
        <p:txBody>
          <a:bodyPr/>
          <a:lstStyle/>
          <a:p>
            <a:pPr/>
            <a:r>
              <a:t>Title Text</a:t>
            </a:r>
          </a:p>
        </p:txBody>
      </p:sp>
      <p:sp>
        <p:nvSpPr>
          <p:cNvPr id="2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55"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256"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257"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258"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259"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66"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267"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268"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276" name="Title Text"/>
          <p:cNvSpPr txBox="1"/>
          <p:nvPr>
            <p:ph type="title"/>
          </p:nvPr>
        </p:nvSpPr>
        <p:spPr>
          <a:xfrm>
            <a:off x="1524000" y="1122362"/>
            <a:ext cx="9144000" cy="2387601"/>
          </a:xfrm>
          <a:prstGeom prst="rect">
            <a:avLst/>
          </a:prstGeom>
        </p:spPr>
        <p:txBody>
          <a:bodyPr/>
          <a:lstStyle>
            <a:lvl1pPr algn="ctr" defTabSz="914400">
              <a:lnSpc>
                <a:spcPct val="90000"/>
              </a:lnSpc>
              <a:defRPr cap="none" sz="6000">
                <a:solidFill>
                  <a:srgbClr val="000000"/>
                </a:solidFill>
                <a:latin typeface="+mn-lt"/>
                <a:ea typeface="+mn-ea"/>
                <a:cs typeface="+mn-cs"/>
                <a:sym typeface="Calibri"/>
              </a:defRPr>
            </a:lvl1pPr>
          </a:lstStyle>
          <a:p>
            <a:pPr/>
            <a:r>
              <a:t>Title Text</a:t>
            </a:r>
          </a:p>
        </p:txBody>
      </p:sp>
      <p:sp>
        <p:nvSpPr>
          <p:cNvPr id="277"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spcBef>
                <a:spcPts val="1000"/>
              </a:spcBef>
              <a:buClrTx/>
              <a:buSzTx/>
              <a:buNone/>
              <a:defRPr sz="2400">
                <a:solidFill>
                  <a:srgbClr val="000000"/>
                </a:solidFill>
                <a:latin typeface="+mn-lt"/>
                <a:ea typeface="+mn-ea"/>
                <a:cs typeface="+mn-cs"/>
                <a:sym typeface="Calibri"/>
              </a:defRPr>
            </a:lvl1pPr>
            <a:lvl2pPr marL="0" indent="457200" algn="ctr" defTabSz="914400">
              <a:lnSpc>
                <a:spcPct val="90000"/>
              </a:lnSpc>
              <a:spcBef>
                <a:spcPts val="1000"/>
              </a:spcBef>
              <a:buClrTx/>
              <a:buSzTx/>
              <a:buNone/>
              <a:defRPr sz="2400">
                <a:solidFill>
                  <a:srgbClr val="000000"/>
                </a:solidFill>
                <a:latin typeface="+mn-lt"/>
                <a:ea typeface="+mn-ea"/>
                <a:cs typeface="+mn-cs"/>
                <a:sym typeface="Calibri"/>
              </a:defRPr>
            </a:lvl2pPr>
            <a:lvl3pPr marL="0" indent="914400" algn="ctr" defTabSz="914400">
              <a:lnSpc>
                <a:spcPct val="90000"/>
              </a:lnSpc>
              <a:spcBef>
                <a:spcPts val="1000"/>
              </a:spcBef>
              <a:buClrTx/>
              <a:buSzTx/>
              <a:buNone/>
              <a:defRPr sz="2400">
                <a:solidFill>
                  <a:srgbClr val="000000"/>
                </a:solidFill>
                <a:latin typeface="+mn-lt"/>
                <a:ea typeface="+mn-ea"/>
                <a:cs typeface="+mn-cs"/>
                <a:sym typeface="Calibri"/>
              </a:defRPr>
            </a:lvl3pPr>
            <a:lvl4pPr marL="0" indent="1371600" algn="ctr" defTabSz="914400">
              <a:lnSpc>
                <a:spcPct val="90000"/>
              </a:lnSpc>
              <a:spcBef>
                <a:spcPts val="1000"/>
              </a:spcBef>
              <a:buClrTx/>
              <a:buSzTx/>
              <a:buNone/>
              <a:defRPr sz="2400">
                <a:solidFill>
                  <a:srgbClr val="000000"/>
                </a:solidFill>
                <a:latin typeface="+mn-lt"/>
                <a:ea typeface="+mn-ea"/>
                <a:cs typeface="+mn-cs"/>
                <a:sym typeface="Calibri"/>
              </a:defRPr>
            </a:lvl4pPr>
            <a:lvl5pPr marL="0" indent="1828800" algn="ctr" defTabSz="914400">
              <a:lnSpc>
                <a:spcPct val="90000"/>
              </a:lnSpc>
              <a:spcBef>
                <a:spcPts val="1000"/>
              </a:spcBef>
              <a:buClrTx/>
              <a:buSzTx/>
              <a:buNone/>
              <a:defRPr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8"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4" name="Title Text"/>
          <p:cNvSpPr txBox="1"/>
          <p:nvPr>
            <p:ph type="title"/>
          </p:nvPr>
        </p:nvSpPr>
        <p:spPr>
          <a:xfrm>
            <a:off x="581191" y="702155"/>
            <a:ext cx="11029617" cy="1188721"/>
          </a:xfrm>
          <a:prstGeom prst="rect">
            <a:avLst/>
          </a:prstGeom>
        </p:spPr>
        <p:txBody>
          <a:bodyPr/>
          <a:lstStyle/>
          <a:p>
            <a:pPr/>
            <a:r>
              <a:t>Title Text</a:t>
            </a:r>
          </a:p>
        </p:txBody>
      </p:sp>
      <p:sp>
        <p:nvSpPr>
          <p:cNvPr id="35" name="Body Level One…"/>
          <p:cNvSpPr txBox="1"/>
          <p:nvPr>
            <p:ph type="body" idx="1"/>
          </p:nvPr>
        </p:nvSpPr>
        <p:spPr>
          <a:xfrm>
            <a:off x="581191" y="2340864"/>
            <a:ext cx="11029617" cy="3634486"/>
          </a:xfrm>
          <a:prstGeom prst="rect">
            <a:avLst/>
          </a:prstGeom>
        </p:spPr>
        <p:txBody>
          <a:bodyPr anchor="t"/>
          <a:lstStyle>
            <a:lvl1pPr>
              <a:defRPr sz="2800"/>
            </a:lvl1pPr>
            <a:lvl2pPr marL="681000" indent="-356999">
              <a:defRPr sz="2800"/>
            </a:lvl2pPr>
            <a:lvl3pPr marL="1008000" indent="-377999">
              <a:defRPr sz="2800"/>
            </a:lvl3pPr>
            <a:lvl4pPr marL="1371999" indent="-364000">
              <a:defRPr sz="2800"/>
            </a:lvl4pPr>
            <a:lvl5pPr marL="1731999" indent="-363999">
              <a:defRPr sz="2800"/>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85"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mn-lt"/>
                <a:ea typeface="+mn-ea"/>
                <a:cs typeface="+mn-cs"/>
                <a:sym typeface="Calibri"/>
              </a:defRPr>
            </a:lvl1pPr>
          </a:lstStyle>
          <a:p>
            <a:pPr/>
            <a:r>
              <a:t>Title Text</a:t>
            </a:r>
          </a:p>
        </p:txBody>
      </p:sp>
      <p:sp>
        <p:nvSpPr>
          <p:cNvPr id="286"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87" name="Slide Number"/>
          <p:cNvSpPr txBox="1"/>
          <p:nvPr>
            <p:ph type="sldNum" sz="quarter" idx="2"/>
          </p:nvPr>
        </p:nvSpPr>
        <p:spPr>
          <a:xfrm>
            <a:off x="11933376" y="6551285"/>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294" name="Title Text"/>
          <p:cNvSpPr txBox="1"/>
          <p:nvPr>
            <p:ph type="title"/>
          </p:nvPr>
        </p:nvSpPr>
        <p:spPr>
          <a:xfrm>
            <a:off x="831850" y="1709738"/>
            <a:ext cx="10515600" cy="2852737"/>
          </a:xfrm>
          <a:prstGeom prst="rect">
            <a:avLst/>
          </a:prstGeom>
        </p:spPr>
        <p:txBody>
          <a:bodyPr/>
          <a:lstStyle>
            <a:lvl1pPr defTabSz="914400">
              <a:lnSpc>
                <a:spcPct val="90000"/>
              </a:lnSpc>
              <a:defRPr cap="none" sz="6000">
                <a:solidFill>
                  <a:srgbClr val="000000"/>
                </a:solidFill>
                <a:latin typeface="+mn-lt"/>
                <a:ea typeface="+mn-ea"/>
                <a:cs typeface="+mn-cs"/>
                <a:sym typeface="Calibri"/>
              </a:defRPr>
            </a:lvl1pPr>
          </a:lstStyle>
          <a:p>
            <a:pPr/>
            <a:r>
              <a:t>Title Text</a:t>
            </a:r>
          </a:p>
        </p:txBody>
      </p:sp>
      <p:sp>
        <p:nvSpPr>
          <p:cNvPr id="295"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spcBef>
                <a:spcPts val="1000"/>
              </a:spcBef>
              <a:buClrTx/>
              <a:buSzTx/>
              <a:buNone/>
              <a:defRPr sz="2400">
                <a:solidFill>
                  <a:srgbClr val="888888"/>
                </a:solidFill>
                <a:latin typeface="+mn-lt"/>
                <a:ea typeface="+mn-ea"/>
                <a:cs typeface="+mn-cs"/>
                <a:sym typeface="Calibri"/>
              </a:defRPr>
            </a:lvl1pPr>
            <a:lvl2pPr marL="0" indent="457200" defTabSz="914400">
              <a:lnSpc>
                <a:spcPct val="90000"/>
              </a:lnSpc>
              <a:spcBef>
                <a:spcPts val="1000"/>
              </a:spcBef>
              <a:buClrTx/>
              <a:buSzTx/>
              <a:buNone/>
              <a:defRPr sz="2400">
                <a:solidFill>
                  <a:srgbClr val="888888"/>
                </a:solidFill>
                <a:latin typeface="+mn-lt"/>
                <a:ea typeface="+mn-ea"/>
                <a:cs typeface="+mn-cs"/>
                <a:sym typeface="Calibri"/>
              </a:defRPr>
            </a:lvl2pPr>
            <a:lvl3pPr marL="0" indent="914400" defTabSz="914400">
              <a:lnSpc>
                <a:spcPct val="90000"/>
              </a:lnSpc>
              <a:spcBef>
                <a:spcPts val="1000"/>
              </a:spcBef>
              <a:buClrTx/>
              <a:buSzTx/>
              <a:buNone/>
              <a:defRPr sz="2400">
                <a:solidFill>
                  <a:srgbClr val="888888"/>
                </a:solidFill>
                <a:latin typeface="+mn-lt"/>
                <a:ea typeface="+mn-ea"/>
                <a:cs typeface="+mn-cs"/>
                <a:sym typeface="Calibri"/>
              </a:defRPr>
            </a:lvl3pPr>
            <a:lvl4pPr marL="0" indent="1371600" defTabSz="914400">
              <a:lnSpc>
                <a:spcPct val="90000"/>
              </a:lnSpc>
              <a:spcBef>
                <a:spcPts val="1000"/>
              </a:spcBef>
              <a:buClrTx/>
              <a:buSzTx/>
              <a:buNone/>
              <a:defRPr sz="2400">
                <a:solidFill>
                  <a:srgbClr val="888888"/>
                </a:solidFill>
                <a:latin typeface="+mn-lt"/>
                <a:ea typeface="+mn-ea"/>
                <a:cs typeface="+mn-cs"/>
                <a:sym typeface="Calibri"/>
              </a:defRPr>
            </a:lvl4pPr>
            <a:lvl5pPr marL="0" indent="1828800" defTabSz="914400">
              <a:lnSpc>
                <a:spcPct val="90000"/>
              </a:lnSpc>
              <a:spcBef>
                <a:spcPts val="1000"/>
              </a:spcBef>
              <a:buClrTx/>
              <a:buSzTx/>
              <a:buNone/>
              <a:defRPr sz="2400">
                <a:solidFill>
                  <a:srgbClr val="888888"/>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6"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303"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mn-lt"/>
                <a:ea typeface="+mn-ea"/>
                <a:cs typeface="+mn-cs"/>
                <a:sym typeface="Calibri"/>
              </a:defRPr>
            </a:lvl1pPr>
          </a:lstStyle>
          <a:p>
            <a:pPr/>
            <a:r>
              <a:t>Title Text</a:t>
            </a:r>
          </a:p>
        </p:txBody>
      </p:sp>
      <p:sp>
        <p:nvSpPr>
          <p:cNvPr id="304"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05"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312" name="Title Text"/>
          <p:cNvSpPr txBox="1"/>
          <p:nvPr>
            <p:ph type="title"/>
          </p:nvPr>
        </p:nvSpPr>
        <p:spPr>
          <a:xfrm>
            <a:off x="839787" y="365125"/>
            <a:ext cx="10515601" cy="1325563"/>
          </a:xfrm>
          <a:prstGeom prst="rect">
            <a:avLst/>
          </a:prstGeom>
        </p:spPr>
        <p:txBody>
          <a:bodyPr anchor="ctr"/>
          <a:lstStyle>
            <a:lvl1pPr defTabSz="914400">
              <a:lnSpc>
                <a:spcPct val="90000"/>
              </a:lnSpc>
              <a:defRPr cap="none" sz="4400">
                <a:solidFill>
                  <a:srgbClr val="000000"/>
                </a:solidFill>
                <a:latin typeface="+mn-lt"/>
                <a:ea typeface="+mn-ea"/>
                <a:cs typeface="+mn-cs"/>
                <a:sym typeface="Calibri"/>
              </a:defRPr>
            </a:lvl1pPr>
          </a:lstStyle>
          <a:p>
            <a:pPr/>
            <a:r>
              <a:t>Title Text</a:t>
            </a:r>
          </a:p>
        </p:txBody>
      </p:sp>
      <p:sp>
        <p:nvSpPr>
          <p:cNvPr id="313"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spcBef>
                <a:spcPts val="1000"/>
              </a:spcBef>
              <a:buClrTx/>
              <a:buSzTx/>
              <a:buNone/>
              <a:defRPr b="1" sz="2400">
                <a:solidFill>
                  <a:srgbClr val="000000"/>
                </a:solidFill>
                <a:latin typeface="+mn-lt"/>
                <a:ea typeface="+mn-ea"/>
                <a:cs typeface="+mn-cs"/>
                <a:sym typeface="Calibri"/>
              </a:defRPr>
            </a:lvl1pPr>
            <a:lvl2pPr marL="0" indent="457200" defTabSz="914400">
              <a:lnSpc>
                <a:spcPct val="90000"/>
              </a:lnSpc>
              <a:spcBef>
                <a:spcPts val="1000"/>
              </a:spcBef>
              <a:buClrTx/>
              <a:buSzTx/>
              <a:buNone/>
              <a:defRPr b="1" sz="2400">
                <a:solidFill>
                  <a:srgbClr val="000000"/>
                </a:solidFill>
                <a:latin typeface="+mn-lt"/>
                <a:ea typeface="+mn-ea"/>
                <a:cs typeface="+mn-cs"/>
                <a:sym typeface="Calibri"/>
              </a:defRPr>
            </a:lvl2pPr>
            <a:lvl3pPr marL="0" indent="914400" defTabSz="914400">
              <a:lnSpc>
                <a:spcPct val="90000"/>
              </a:lnSpc>
              <a:spcBef>
                <a:spcPts val="1000"/>
              </a:spcBef>
              <a:buClrTx/>
              <a:buSzTx/>
              <a:buNone/>
              <a:defRPr b="1" sz="2400">
                <a:solidFill>
                  <a:srgbClr val="000000"/>
                </a:solidFill>
                <a:latin typeface="+mn-lt"/>
                <a:ea typeface="+mn-ea"/>
                <a:cs typeface="+mn-cs"/>
                <a:sym typeface="Calibri"/>
              </a:defRPr>
            </a:lvl3pPr>
            <a:lvl4pPr marL="0" indent="1371600" defTabSz="914400">
              <a:lnSpc>
                <a:spcPct val="90000"/>
              </a:lnSpc>
              <a:spcBef>
                <a:spcPts val="1000"/>
              </a:spcBef>
              <a:buClrTx/>
              <a:buSzTx/>
              <a:buNone/>
              <a:defRPr b="1" sz="2400">
                <a:solidFill>
                  <a:srgbClr val="000000"/>
                </a:solidFill>
                <a:latin typeface="+mn-lt"/>
                <a:ea typeface="+mn-ea"/>
                <a:cs typeface="+mn-cs"/>
                <a:sym typeface="Calibri"/>
              </a:defRPr>
            </a:lvl4pPr>
            <a:lvl5pPr marL="0" indent="1828800" defTabSz="914400">
              <a:lnSpc>
                <a:spcPct val="90000"/>
              </a:lnSpc>
              <a:spcBef>
                <a:spcPts val="1000"/>
              </a:spcBef>
              <a:buClrTx/>
              <a:buSzTx/>
              <a:buNone/>
              <a:defRPr b="1"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14"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spcBef>
                <a:spcPts val="1000"/>
              </a:spcBef>
              <a:buClrTx/>
              <a:buSzTx/>
              <a:buNone/>
              <a:defRPr b="1" sz="2400">
                <a:solidFill>
                  <a:srgbClr val="000000"/>
                </a:solidFill>
                <a:latin typeface="+mn-lt"/>
                <a:ea typeface="+mn-ea"/>
                <a:cs typeface="+mn-cs"/>
                <a:sym typeface="Calibri"/>
              </a:defRPr>
            </a:pPr>
          </a:p>
        </p:txBody>
      </p:sp>
      <p:sp>
        <p:nvSpPr>
          <p:cNvPr id="315"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322"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mn-lt"/>
                <a:ea typeface="+mn-ea"/>
                <a:cs typeface="+mn-cs"/>
                <a:sym typeface="Calibri"/>
              </a:defRPr>
            </a:lvl1pPr>
          </a:lstStyle>
          <a:p>
            <a:pPr/>
            <a:r>
              <a:t>Title Text</a:t>
            </a:r>
          </a:p>
        </p:txBody>
      </p:sp>
      <p:sp>
        <p:nvSpPr>
          <p:cNvPr id="323"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330"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337"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mn-lt"/>
                <a:ea typeface="+mn-ea"/>
                <a:cs typeface="+mn-cs"/>
                <a:sym typeface="Calibri"/>
              </a:defRPr>
            </a:lvl1pPr>
          </a:lstStyle>
          <a:p>
            <a:pPr/>
            <a:r>
              <a:t>Title Text</a:t>
            </a:r>
          </a:p>
        </p:txBody>
      </p:sp>
      <p:sp>
        <p:nvSpPr>
          <p:cNvPr id="338"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3pPr>
            <a:lvl4pPr marL="17373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39"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spcBef>
                <a:spcPts val="1000"/>
              </a:spcBef>
              <a:buClrTx/>
              <a:buSzTx/>
              <a:buNone/>
              <a:defRPr sz="1600">
                <a:solidFill>
                  <a:srgbClr val="000000"/>
                </a:solidFill>
                <a:latin typeface="+mn-lt"/>
                <a:ea typeface="+mn-ea"/>
                <a:cs typeface="+mn-cs"/>
                <a:sym typeface="Calibri"/>
              </a:defRPr>
            </a:pPr>
          </a:p>
        </p:txBody>
      </p:sp>
      <p:sp>
        <p:nvSpPr>
          <p:cNvPr id="340"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347"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mn-lt"/>
                <a:ea typeface="+mn-ea"/>
                <a:cs typeface="+mn-cs"/>
                <a:sym typeface="Calibri"/>
              </a:defRPr>
            </a:lvl1pPr>
          </a:lstStyle>
          <a:p>
            <a:pPr/>
            <a:r>
              <a:t>Title Text</a:t>
            </a:r>
          </a:p>
        </p:txBody>
      </p:sp>
      <p:sp>
        <p:nvSpPr>
          <p:cNvPr id="348"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349"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spcBef>
                <a:spcPts val="1000"/>
              </a:spcBef>
              <a:buClrTx/>
              <a:buSzTx/>
              <a:buNone/>
              <a:defRPr sz="1600">
                <a:solidFill>
                  <a:srgbClr val="000000"/>
                </a:solidFill>
                <a:latin typeface="+mn-lt"/>
                <a:ea typeface="+mn-ea"/>
                <a:cs typeface="+mn-cs"/>
                <a:sym typeface="Calibri"/>
              </a:defRPr>
            </a:lvl1pPr>
            <a:lvl2pPr marL="0" indent="457200" defTabSz="914400">
              <a:lnSpc>
                <a:spcPct val="90000"/>
              </a:lnSpc>
              <a:spcBef>
                <a:spcPts val="1000"/>
              </a:spcBef>
              <a:buClrTx/>
              <a:buSzTx/>
              <a:buNone/>
              <a:defRPr sz="1600">
                <a:solidFill>
                  <a:srgbClr val="000000"/>
                </a:solidFill>
                <a:latin typeface="+mn-lt"/>
                <a:ea typeface="+mn-ea"/>
                <a:cs typeface="+mn-cs"/>
                <a:sym typeface="Calibri"/>
              </a:defRPr>
            </a:lvl2pPr>
            <a:lvl3pPr marL="0" indent="914400" defTabSz="914400">
              <a:lnSpc>
                <a:spcPct val="90000"/>
              </a:lnSpc>
              <a:spcBef>
                <a:spcPts val="1000"/>
              </a:spcBef>
              <a:buClrTx/>
              <a:buSzTx/>
              <a:buNone/>
              <a:defRPr sz="1600">
                <a:solidFill>
                  <a:srgbClr val="000000"/>
                </a:solidFill>
                <a:latin typeface="+mn-lt"/>
                <a:ea typeface="+mn-ea"/>
                <a:cs typeface="+mn-cs"/>
                <a:sym typeface="Calibri"/>
              </a:defRPr>
            </a:lvl3pPr>
            <a:lvl4pPr marL="0" indent="1371600" defTabSz="914400">
              <a:lnSpc>
                <a:spcPct val="90000"/>
              </a:lnSpc>
              <a:spcBef>
                <a:spcPts val="1000"/>
              </a:spcBef>
              <a:buClrTx/>
              <a:buSzTx/>
              <a:buNone/>
              <a:defRPr sz="1600">
                <a:solidFill>
                  <a:srgbClr val="000000"/>
                </a:solidFill>
                <a:latin typeface="+mn-lt"/>
                <a:ea typeface="+mn-ea"/>
                <a:cs typeface="+mn-cs"/>
                <a:sym typeface="Calibri"/>
              </a:defRPr>
            </a:lvl4pPr>
            <a:lvl5pPr marL="0" indent="1828800" defTabSz="914400">
              <a:lnSpc>
                <a:spcPct val="90000"/>
              </a:lnSpc>
              <a:spcBef>
                <a:spcPts val="1000"/>
              </a:spcBef>
              <a:buClrTx/>
              <a:buSzTx/>
              <a:buNone/>
              <a:defRPr sz="16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0" name="Slide Number"/>
          <p:cNvSpPr txBox="1"/>
          <p:nvPr>
            <p:ph type="sldNum" sz="quarter" idx="2"/>
          </p:nvPr>
        </p:nvSpPr>
        <p:spPr>
          <a:xfrm>
            <a:off x="11933376" y="6544700"/>
            <a:ext cx="258624" cy="248306"/>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357" name="Title Text"/>
          <p:cNvSpPr txBox="1"/>
          <p:nvPr>
            <p:ph type="title"/>
          </p:nvPr>
        </p:nvSpPr>
        <p:spPr>
          <a:xfrm>
            <a:off x="1524000" y="1122362"/>
            <a:ext cx="9144000" cy="2387601"/>
          </a:xfrm>
          <a:prstGeom prst="rect">
            <a:avLst/>
          </a:prstGeom>
        </p:spPr>
        <p:txBody>
          <a:bodyPr/>
          <a:lstStyle>
            <a:lvl1pPr algn="ct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358"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spcBef>
                <a:spcPts val="1000"/>
              </a:spcBef>
              <a:buClrTx/>
              <a:buSzTx/>
              <a:buNone/>
              <a:defRPr sz="2400">
                <a:solidFill>
                  <a:srgbClr val="000000"/>
                </a:solidFill>
                <a:latin typeface="+mn-lt"/>
                <a:ea typeface="+mn-ea"/>
                <a:cs typeface="+mn-cs"/>
                <a:sym typeface="Calibri"/>
              </a:defRPr>
            </a:lvl1pPr>
            <a:lvl2pPr marL="0" indent="457200" algn="ctr" defTabSz="914400">
              <a:lnSpc>
                <a:spcPct val="90000"/>
              </a:lnSpc>
              <a:spcBef>
                <a:spcPts val="1000"/>
              </a:spcBef>
              <a:buClrTx/>
              <a:buSzTx/>
              <a:buNone/>
              <a:defRPr sz="2400">
                <a:solidFill>
                  <a:srgbClr val="000000"/>
                </a:solidFill>
                <a:latin typeface="+mn-lt"/>
                <a:ea typeface="+mn-ea"/>
                <a:cs typeface="+mn-cs"/>
                <a:sym typeface="Calibri"/>
              </a:defRPr>
            </a:lvl2pPr>
            <a:lvl3pPr marL="0" indent="914400" algn="ctr" defTabSz="914400">
              <a:lnSpc>
                <a:spcPct val="90000"/>
              </a:lnSpc>
              <a:spcBef>
                <a:spcPts val="1000"/>
              </a:spcBef>
              <a:buClrTx/>
              <a:buSzTx/>
              <a:buNone/>
              <a:defRPr sz="2400">
                <a:solidFill>
                  <a:srgbClr val="000000"/>
                </a:solidFill>
                <a:latin typeface="+mn-lt"/>
                <a:ea typeface="+mn-ea"/>
                <a:cs typeface="+mn-cs"/>
                <a:sym typeface="Calibri"/>
              </a:defRPr>
            </a:lvl3pPr>
            <a:lvl4pPr marL="0" indent="1371600" algn="ctr" defTabSz="914400">
              <a:lnSpc>
                <a:spcPct val="90000"/>
              </a:lnSpc>
              <a:spcBef>
                <a:spcPts val="1000"/>
              </a:spcBef>
              <a:buClrTx/>
              <a:buSzTx/>
              <a:buNone/>
              <a:defRPr sz="2400">
                <a:solidFill>
                  <a:srgbClr val="000000"/>
                </a:solidFill>
                <a:latin typeface="+mn-lt"/>
                <a:ea typeface="+mn-ea"/>
                <a:cs typeface="+mn-cs"/>
                <a:sym typeface="Calibri"/>
              </a:defRPr>
            </a:lvl4pPr>
            <a:lvl5pPr marL="0" indent="1828800" algn="ctr" defTabSz="914400">
              <a:lnSpc>
                <a:spcPct val="90000"/>
              </a:lnSpc>
              <a:spcBef>
                <a:spcPts val="1000"/>
              </a:spcBef>
              <a:buClrTx/>
              <a:buSzTx/>
              <a:buNone/>
              <a:defRPr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9"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66"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67"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43"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44"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45"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75" name="Title Text"/>
          <p:cNvSpPr txBox="1"/>
          <p:nvPr>
            <p:ph type="title"/>
          </p:nvPr>
        </p:nvSpPr>
        <p:spPr>
          <a:xfrm>
            <a:off x="831850" y="1709738"/>
            <a:ext cx="10515600" cy="2852737"/>
          </a:xfrm>
          <a:prstGeom prst="rect">
            <a:avLst/>
          </a:prstGeom>
        </p:spPr>
        <p:txBody>
          <a:bodyPr/>
          <a:lstStyle>
            <a:lvl1pP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376"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spcBef>
                <a:spcPts val="1000"/>
              </a:spcBef>
              <a:buClrTx/>
              <a:buSzTx/>
              <a:buNone/>
              <a:defRPr sz="2400">
                <a:solidFill>
                  <a:srgbClr val="888888"/>
                </a:solidFill>
                <a:latin typeface="+mn-lt"/>
                <a:ea typeface="+mn-ea"/>
                <a:cs typeface="+mn-cs"/>
                <a:sym typeface="Calibri"/>
              </a:defRPr>
            </a:lvl1pPr>
            <a:lvl2pPr marL="0" indent="457200" defTabSz="914400">
              <a:lnSpc>
                <a:spcPct val="90000"/>
              </a:lnSpc>
              <a:spcBef>
                <a:spcPts val="1000"/>
              </a:spcBef>
              <a:buClrTx/>
              <a:buSzTx/>
              <a:buNone/>
              <a:defRPr sz="2400">
                <a:solidFill>
                  <a:srgbClr val="888888"/>
                </a:solidFill>
                <a:latin typeface="+mn-lt"/>
                <a:ea typeface="+mn-ea"/>
                <a:cs typeface="+mn-cs"/>
                <a:sym typeface="Calibri"/>
              </a:defRPr>
            </a:lvl2pPr>
            <a:lvl3pPr marL="0" indent="914400" defTabSz="914400">
              <a:lnSpc>
                <a:spcPct val="90000"/>
              </a:lnSpc>
              <a:spcBef>
                <a:spcPts val="1000"/>
              </a:spcBef>
              <a:buClrTx/>
              <a:buSzTx/>
              <a:buNone/>
              <a:defRPr sz="2400">
                <a:solidFill>
                  <a:srgbClr val="888888"/>
                </a:solidFill>
                <a:latin typeface="+mn-lt"/>
                <a:ea typeface="+mn-ea"/>
                <a:cs typeface="+mn-cs"/>
                <a:sym typeface="Calibri"/>
              </a:defRPr>
            </a:lvl3pPr>
            <a:lvl4pPr marL="0" indent="1371600" defTabSz="914400">
              <a:lnSpc>
                <a:spcPct val="90000"/>
              </a:lnSpc>
              <a:spcBef>
                <a:spcPts val="1000"/>
              </a:spcBef>
              <a:buClrTx/>
              <a:buSzTx/>
              <a:buNone/>
              <a:defRPr sz="2400">
                <a:solidFill>
                  <a:srgbClr val="888888"/>
                </a:solidFill>
                <a:latin typeface="+mn-lt"/>
                <a:ea typeface="+mn-ea"/>
                <a:cs typeface="+mn-cs"/>
                <a:sym typeface="Calibri"/>
              </a:defRPr>
            </a:lvl4pPr>
            <a:lvl5pPr marL="0" indent="1828800" defTabSz="914400">
              <a:lnSpc>
                <a:spcPct val="90000"/>
              </a:lnSpc>
              <a:spcBef>
                <a:spcPts val="1000"/>
              </a:spcBef>
              <a:buClrTx/>
              <a:buSzTx/>
              <a:buNone/>
              <a:defRPr sz="2400">
                <a:solidFill>
                  <a:srgbClr val="888888"/>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384"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85"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86"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393" name="Title Text"/>
          <p:cNvSpPr txBox="1"/>
          <p:nvPr>
            <p:ph type="title"/>
          </p:nvPr>
        </p:nvSpPr>
        <p:spPr>
          <a:xfrm>
            <a:off x="839787" y="365125"/>
            <a:ext cx="10515601"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394"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spcBef>
                <a:spcPts val="1000"/>
              </a:spcBef>
              <a:buClrTx/>
              <a:buSzTx/>
              <a:buNone/>
              <a:defRPr b="1" sz="2400">
                <a:solidFill>
                  <a:srgbClr val="000000"/>
                </a:solidFill>
                <a:latin typeface="+mn-lt"/>
                <a:ea typeface="+mn-ea"/>
                <a:cs typeface="+mn-cs"/>
                <a:sym typeface="Calibri"/>
              </a:defRPr>
            </a:lvl1pPr>
            <a:lvl2pPr marL="0" indent="457200" defTabSz="914400">
              <a:lnSpc>
                <a:spcPct val="90000"/>
              </a:lnSpc>
              <a:spcBef>
                <a:spcPts val="1000"/>
              </a:spcBef>
              <a:buClrTx/>
              <a:buSzTx/>
              <a:buNone/>
              <a:defRPr b="1" sz="2400">
                <a:solidFill>
                  <a:srgbClr val="000000"/>
                </a:solidFill>
                <a:latin typeface="+mn-lt"/>
                <a:ea typeface="+mn-ea"/>
                <a:cs typeface="+mn-cs"/>
                <a:sym typeface="Calibri"/>
              </a:defRPr>
            </a:lvl2pPr>
            <a:lvl3pPr marL="0" indent="914400" defTabSz="914400">
              <a:lnSpc>
                <a:spcPct val="90000"/>
              </a:lnSpc>
              <a:spcBef>
                <a:spcPts val="1000"/>
              </a:spcBef>
              <a:buClrTx/>
              <a:buSzTx/>
              <a:buNone/>
              <a:defRPr b="1" sz="2400">
                <a:solidFill>
                  <a:srgbClr val="000000"/>
                </a:solidFill>
                <a:latin typeface="+mn-lt"/>
                <a:ea typeface="+mn-ea"/>
                <a:cs typeface="+mn-cs"/>
                <a:sym typeface="Calibri"/>
              </a:defRPr>
            </a:lvl3pPr>
            <a:lvl4pPr marL="0" indent="1371600" defTabSz="914400">
              <a:lnSpc>
                <a:spcPct val="90000"/>
              </a:lnSpc>
              <a:spcBef>
                <a:spcPts val="1000"/>
              </a:spcBef>
              <a:buClrTx/>
              <a:buSzTx/>
              <a:buNone/>
              <a:defRPr b="1" sz="2400">
                <a:solidFill>
                  <a:srgbClr val="000000"/>
                </a:solidFill>
                <a:latin typeface="+mn-lt"/>
                <a:ea typeface="+mn-ea"/>
                <a:cs typeface="+mn-cs"/>
                <a:sym typeface="Calibri"/>
              </a:defRPr>
            </a:lvl4pPr>
            <a:lvl5pPr marL="0" indent="1828800" defTabSz="914400">
              <a:lnSpc>
                <a:spcPct val="90000"/>
              </a:lnSpc>
              <a:spcBef>
                <a:spcPts val="1000"/>
              </a:spcBef>
              <a:buClrTx/>
              <a:buSzTx/>
              <a:buNone/>
              <a:defRPr b="1"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95"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spcBef>
                <a:spcPts val="1000"/>
              </a:spcBef>
              <a:buClrTx/>
              <a:buSzTx/>
              <a:buNone/>
              <a:defRPr b="1" sz="2400">
                <a:solidFill>
                  <a:srgbClr val="000000"/>
                </a:solidFill>
                <a:latin typeface="+mn-lt"/>
                <a:ea typeface="+mn-ea"/>
                <a:cs typeface="+mn-cs"/>
                <a:sym typeface="Calibri"/>
              </a:defRPr>
            </a:pPr>
          </a:p>
        </p:txBody>
      </p:sp>
      <p:sp>
        <p:nvSpPr>
          <p:cNvPr id="396"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403"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404"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411"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418"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419"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3pPr>
            <a:lvl4pPr marL="17373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20"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spcBef>
                <a:spcPts val="1000"/>
              </a:spcBef>
              <a:buClrTx/>
              <a:buSzTx/>
              <a:buNone/>
              <a:defRPr sz="1600">
                <a:solidFill>
                  <a:srgbClr val="000000"/>
                </a:solidFill>
                <a:latin typeface="+mn-lt"/>
                <a:ea typeface="+mn-ea"/>
                <a:cs typeface="+mn-cs"/>
                <a:sym typeface="Calibri"/>
              </a:defRPr>
            </a:pPr>
          </a:p>
        </p:txBody>
      </p:sp>
      <p:sp>
        <p:nvSpPr>
          <p:cNvPr id="421"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428"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429"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430"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spcBef>
                <a:spcPts val="1000"/>
              </a:spcBef>
              <a:buClrTx/>
              <a:buSzTx/>
              <a:buNone/>
              <a:defRPr sz="1600">
                <a:solidFill>
                  <a:srgbClr val="000000"/>
                </a:solidFill>
                <a:latin typeface="+mn-lt"/>
                <a:ea typeface="+mn-ea"/>
                <a:cs typeface="+mn-cs"/>
                <a:sym typeface="Calibri"/>
              </a:defRPr>
            </a:lvl1pPr>
            <a:lvl2pPr marL="0" indent="457200" defTabSz="914400">
              <a:lnSpc>
                <a:spcPct val="90000"/>
              </a:lnSpc>
              <a:spcBef>
                <a:spcPts val="1000"/>
              </a:spcBef>
              <a:buClrTx/>
              <a:buSzTx/>
              <a:buNone/>
              <a:defRPr sz="1600">
                <a:solidFill>
                  <a:srgbClr val="000000"/>
                </a:solidFill>
                <a:latin typeface="+mn-lt"/>
                <a:ea typeface="+mn-ea"/>
                <a:cs typeface="+mn-cs"/>
                <a:sym typeface="Calibri"/>
              </a:defRPr>
            </a:lvl2pPr>
            <a:lvl3pPr marL="0" indent="914400" defTabSz="914400">
              <a:lnSpc>
                <a:spcPct val="90000"/>
              </a:lnSpc>
              <a:spcBef>
                <a:spcPts val="1000"/>
              </a:spcBef>
              <a:buClrTx/>
              <a:buSzTx/>
              <a:buNone/>
              <a:defRPr sz="1600">
                <a:solidFill>
                  <a:srgbClr val="000000"/>
                </a:solidFill>
                <a:latin typeface="+mn-lt"/>
                <a:ea typeface="+mn-ea"/>
                <a:cs typeface="+mn-cs"/>
                <a:sym typeface="Calibri"/>
              </a:defRPr>
            </a:lvl3pPr>
            <a:lvl4pPr marL="0" indent="1371600" defTabSz="914400">
              <a:lnSpc>
                <a:spcPct val="90000"/>
              </a:lnSpc>
              <a:spcBef>
                <a:spcPts val="1000"/>
              </a:spcBef>
              <a:buClrTx/>
              <a:buSzTx/>
              <a:buNone/>
              <a:defRPr sz="1600">
                <a:solidFill>
                  <a:srgbClr val="000000"/>
                </a:solidFill>
                <a:latin typeface="+mn-lt"/>
                <a:ea typeface="+mn-ea"/>
                <a:cs typeface="+mn-cs"/>
                <a:sym typeface="Calibri"/>
              </a:defRPr>
            </a:lvl4pPr>
            <a:lvl5pPr marL="0" indent="1828800" defTabSz="914400">
              <a:lnSpc>
                <a:spcPct val="90000"/>
              </a:lnSpc>
              <a:spcBef>
                <a:spcPts val="1000"/>
              </a:spcBef>
              <a:buClrTx/>
              <a:buSzTx/>
              <a:buNone/>
              <a:defRPr sz="16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31"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438" name="Slide Number"/>
          <p:cNvSpPr txBox="1"/>
          <p:nvPr>
            <p:ph type="sldNum" sz="quarter" idx="2"/>
          </p:nvPr>
        </p:nvSpPr>
        <p:spPr>
          <a:xfrm>
            <a:off x="11523476" y="304800"/>
            <a:ext cx="282948" cy="317500"/>
          </a:xfrm>
          <a:prstGeom prst="rect">
            <a:avLst/>
          </a:prstGeom>
        </p:spPr>
        <p:txBody>
          <a:bodyPr lIns="25400" tIns="25400" rIns="25400" bIns="25400" anchor="t"/>
          <a:lstStyle>
            <a:lvl1pPr defTabSz="412750">
              <a:lnSpc>
                <a:spcPct val="80000"/>
              </a:lnSpc>
              <a:defRPr sz="18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3" name="Title Text"/>
          <p:cNvSpPr txBox="1"/>
          <p:nvPr>
            <p:ph type="title"/>
          </p:nvPr>
        </p:nvSpPr>
        <p:spPr>
          <a:xfrm>
            <a:off x="581193" y="729657"/>
            <a:ext cx="11029616" cy="988334"/>
          </a:xfrm>
          <a:prstGeom prst="rect">
            <a:avLst/>
          </a:prstGeom>
        </p:spPr>
        <p:txBody>
          <a:bodyPr/>
          <a:lstStyle/>
          <a:p>
            <a:pPr/>
            <a:r>
              <a:t>Title Text</a:t>
            </a:r>
          </a:p>
        </p:txBody>
      </p:sp>
      <p:sp>
        <p:nvSpPr>
          <p:cNvPr id="54"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2" name="Title Text"/>
          <p:cNvSpPr txBox="1"/>
          <p:nvPr>
            <p:ph type="title"/>
          </p:nvPr>
        </p:nvSpPr>
        <p:spPr>
          <a:xfrm>
            <a:off x="581193" y="729657"/>
            <a:ext cx="11029616" cy="988334"/>
          </a:xfrm>
          <a:prstGeom prst="rect">
            <a:avLst/>
          </a:prstGeom>
        </p:spPr>
        <p:txBody>
          <a:bodyPr/>
          <a:lstStyle/>
          <a:p>
            <a:pPr/>
            <a:r>
              <a:t>Title Text</a:t>
            </a:r>
          </a:p>
        </p:txBody>
      </p:sp>
      <p:sp>
        <p:nvSpPr>
          <p:cNvPr id="63"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64"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 name="Title Text"/>
          <p:cNvSpPr txBox="1"/>
          <p:nvPr>
            <p:ph type="title"/>
          </p:nvPr>
        </p:nvSpPr>
        <p:spPr>
          <a:prstGeom prst="rect">
            <a:avLst/>
          </a:prstGeom>
        </p:spPr>
        <p:txBody>
          <a:bodyPr/>
          <a:lstStyle/>
          <a:p>
            <a:pPr/>
            <a:r>
              <a:t>Title Text</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7"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88"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89"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90"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91"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8"/>
          <p:cNvSpPr/>
          <p:nvPr/>
        </p:nvSpPr>
        <p:spPr>
          <a:xfrm>
            <a:off x="446533" y="457200"/>
            <a:ext cx="3703322" cy="94997"/>
          </a:xfrm>
          <a:prstGeom prst="rect">
            <a:avLst/>
          </a:prstGeom>
          <a:solidFill>
            <a:srgbClr val="465359"/>
          </a:solidFill>
          <a:ln w="12700">
            <a:miter lim="400000"/>
          </a:ln>
        </p:spPr>
        <p:txBody>
          <a:bodyPr lIns="45719" rIns="45719"/>
          <a:lstStyle/>
          <a:p>
            <a:pPr/>
          </a:p>
        </p:txBody>
      </p:sp>
      <p:sp>
        <p:nvSpPr>
          <p:cNvPr id="3"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4" name="Rectangle 10"/>
          <p:cNvSpPr/>
          <p:nvPr/>
        </p:nvSpPr>
        <p:spPr>
          <a:xfrm>
            <a:off x="4241829" y="457200"/>
            <a:ext cx="3703321" cy="91441"/>
          </a:xfrm>
          <a:prstGeom prst="rect">
            <a:avLst/>
          </a:prstGeom>
          <a:solidFill>
            <a:schemeClr val="accent1"/>
          </a:solidFill>
          <a:ln w="12700">
            <a:miter lim="400000"/>
          </a:ln>
        </p:spPr>
        <p:txBody>
          <a:bodyPr lIns="45719" rIns="45719"/>
          <a:lstStyle/>
          <a:p>
            <a:pPr/>
          </a:p>
        </p:txBody>
      </p:sp>
      <p:sp>
        <p:nvSpPr>
          <p:cNvPr id="5" name="Title Text"/>
          <p:cNvSpPr txBox="1"/>
          <p:nvPr>
            <p:ph type="title"/>
          </p:nvPr>
        </p:nvSpPr>
        <p:spPr>
          <a:xfrm>
            <a:off x="575894" y="729657"/>
            <a:ext cx="11029616" cy="988334"/>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6" name="Slide Number"/>
          <p:cNvSpPr txBox="1"/>
          <p:nvPr>
            <p:ph type="sldNum" sz="quarter" idx="2"/>
          </p:nvPr>
        </p:nvSpPr>
        <p:spPr>
          <a:xfrm>
            <a:off x="11379533" y="6490906"/>
            <a:ext cx="231277" cy="231141"/>
          </a:xfrm>
          <a:prstGeom prst="rect">
            <a:avLst/>
          </a:prstGeom>
          <a:ln w="12700">
            <a:miter lim="400000"/>
          </a:ln>
        </p:spPr>
        <p:txBody>
          <a:bodyPr wrap="none" lIns="45719" rIns="45719" anchor="ctr">
            <a:spAutoFit/>
          </a:bodyPr>
          <a:lstStyle>
            <a:lvl1pPr algn="r">
              <a:defRPr sz="900">
                <a:solidFill>
                  <a:srgbClr val="404040"/>
                </a:solidFill>
              </a:defRPr>
            </a:lvl1pPr>
          </a:lstStyle>
          <a:p>
            <a:pPr/>
            <a:fld id="{86CB4B4D-7CA3-9044-876B-883B54F8677D}" type="slidenum"/>
          </a:p>
        </p:txBody>
      </p:sp>
      <p:sp>
        <p:nvSpPr>
          <p:cNvPr id="7"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9pPr>
    </p:titleStyle>
    <p:bodyStyle>
      <a:lvl1pPr marL="305999" marR="0" indent="-305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1pPr>
      <a:lvl2pPr marL="668250" marR="0" indent="-34424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2pPr>
      <a:lvl3pPr marL="977142" marR="0" indent="-347142"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3pPr>
      <a:lvl4pPr marL="1358999" marR="0" indent="-3510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4pPr>
      <a:lvl5pPr marL="1718999" marR="0" indent="-350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5pPr>
      <a:lvl6pPr marL="20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7pPr>
      <a:lvl8pPr marL="26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openstax.org/books/principles-managerial-accounting/pages/2-2-identify-and-apply-basic-cost-behavior-patterns"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png"/><Relationship Id="rId3" Type="http://schemas.openxmlformats.org/officeDocument/2006/relationships/image" Target="../media/image7.jpeg"/><Relationship Id="rId4" Type="http://schemas.openxmlformats.org/officeDocument/2006/relationships/image" Target="../media/image3.png"/><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eg"/><Relationship Id="rId4" Type="http://schemas.openxmlformats.org/officeDocument/2006/relationships/image" Target="../media/image8.tif"/><Relationship Id="rId5" Type="http://schemas.openxmlformats.org/officeDocument/2006/relationships/image" Target="../media/image9.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jpeg"/><Relationship Id="rId3" Type="http://schemas.openxmlformats.org/officeDocument/2006/relationships/image" Target="../media/image9.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jpeg"/><Relationship Id="rId3" Type="http://schemas.openxmlformats.org/officeDocument/2006/relationships/image" Target="../media/image9.jpeg"/><Relationship Id="rId4" Type="http://schemas.openxmlformats.org/officeDocument/2006/relationships/image" Target="../media/image10.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eg"/><Relationship Id="rId4" Type="http://schemas.openxmlformats.org/officeDocument/2006/relationships/image" Target="../media/image14.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1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1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13.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14.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6.jpeg"/><Relationship Id="rId3" Type="http://schemas.openxmlformats.org/officeDocument/2006/relationships/image" Target="../media/image17.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5.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18.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18.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9.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5.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7.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1.png"/><Relationship Id="rId3" Type="http://schemas.openxmlformats.org/officeDocument/2006/relationships/image" Target="../media/image1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0.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0.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Rectangle 8"/>
          <p:cNvSpPr/>
          <p:nvPr/>
        </p:nvSpPr>
        <p:spPr>
          <a:xfrm>
            <a:off x="-1" y="1"/>
            <a:ext cx="12192001"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448" name="Picture 3" descr="Picture 3"/>
          <p:cNvPicPr>
            <a:picLocks noChangeAspect="1"/>
          </p:cNvPicPr>
          <p:nvPr/>
        </p:nvPicPr>
        <p:blipFill>
          <a:blip r:embed="rId2">
            <a:extLst/>
          </a:blip>
          <a:srcRect l="0" t="3986" r="0" b="11743"/>
          <a:stretch>
            <a:fillRect/>
          </a:stretch>
        </p:blipFill>
        <p:spPr>
          <a:xfrm>
            <a:off x="0" y="12"/>
            <a:ext cx="12191980" cy="6857989"/>
          </a:xfrm>
          <a:prstGeom prst="rect">
            <a:avLst/>
          </a:prstGeom>
          <a:ln w="12700">
            <a:miter lim="400000"/>
          </a:ln>
        </p:spPr>
      </p:pic>
      <p:sp>
        <p:nvSpPr>
          <p:cNvPr id="449" name="Rectangle 10"/>
          <p:cNvSpPr/>
          <p:nvPr/>
        </p:nvSpPr>
        <p:spPr>
          <a:xfrm>
            <a:off x="514058" y="457200"/>
            <a:ext cx="5010913" cy="91441"/>
          </a:xfrm>
          <a:prstGeom prst="rect">
            <a:avLst/>
          </a:prstGeom>
          <a:solidFill>
            <a:srgbClr val="465359"/>
          </a:solidFill>
          <a:ln w="12700">
            <a:miter lim="400000"/>
          </a:ln>
        </p:spPr>
        <p:txBody>
          <a:bodyPr lIns="45719" rIns="45719"/>
          <a:lstStyle/>
          <a:p>
            <a:pPr>
              <a:defRPr>
                <a:solidFill>
                  <a:srgbClr val="FFFFFF"/>
                </a:solidFill>
              </a:defRPr>
            </a:pPr>
          </a:p>
        </p:txBody>
      </p:sp>
      <p:sp>
        <p:nvSpPr>
          <p:cNvPr id="450" name="Rectangle 12"/>
          <p:cNvSpPr/>
          <p:nvPr/>
        </p:nvSpPr>
        <p:spPr>
          <a:xfrm>
            <a:off x="515583" y="601197"/>
            <a:ext cx="5009389" cy="5789368"/>
          </a:xfrm>
          <a:prstGeom prst="rect">
            <a:avLst/>
          </a:prstGeom>
          <a:solidFill>
            <a:srgbClr val="465359"/>
          </a:solidFill>
          <a:ln w="12700">
            <a:miter lim="400000"/>
          </a:ln>
        </p:spPr>
        <p:txBody>
          <a:bodyPr lIns="45719" rIns="45719"/>
          <a:lstStyle/>
          <a:p>
            <a:pPr>
              <a:defRPr>
                <a:solidFill>
                  <a:srgbClr val="FFFFFF"/>
                </a:solidFill>
              </a:defRPr>
            </a:pPr>
          </a:p>
        </p:txBody>
      </p:sp>
      <p:sp>
        <p:nvSpPr>
          <p:cNvPr id="451" name="Title 1"/>
          <p:cNvSpPr txBox="1"/>
          <p:nvPr>
            <p:ph type="title"/>
          </p:nvPr>
        </p:nvSpPr>
        <p:spPr>
          <a:xfrm>
            <a:off x="837126" y="1419225"/>
            <a:ext cx="4320228" cy="2395117"/>
          </a:xfrm>
          <a:prstGeom prst="rect">
            <a:avLst/>
          </a:prstGeom>
        </p:spPr>
        <p:txBody>
          <a:bodyPr/>
          <a:lstStyle/>
          <a:p>
            <a:pPr>
              <a:defRPr sz="4000">
                <a:latin typeface="+mj-lt"/>
                <a:ea typeface="+mj-ea"/>
                <a:cs typeface="+mj-cs"/>
                <a:sym typeface="Helvetica"/>
              </a:defRPr>
            </a:pPr>
            <a:r>
              <a:t>INFO 7225 </a:t>
            </a:r>
            <a:br/>
            <a:r>
              <a:rPr sz="3200"/>
              <a:t>Module 2</a:t>
            </a:r>
          </a:p>
        </p:txBody>
      </p:sp>
      <p:sp>
        <p:nvSpPr>
          <p:cNvPr id="452" name="Subtitle 2"/>
          <p:cNvSpPr txBox="1"/>
          <p:nvPr>
            <p:ph type="body" sz="quarter" idx="1"/>
          </p:nvPr>
        </p:nvSpPr>
        <p:spPr>
          <a:xfrm>
            <a:off x="837124" y="3824577"/>
            <a:ext cx="4687847" cy="1614198"/>
          </a:xfrm>
          <a:prstGeom prst="rect">
            <a:avLst/>
          </a:prstGeom>
        </p:spPr>
        <p:txBody>
          <a:bodyPr/>
          <a:lstStyle/>
          <a:p>
            <a:pPr>
              <a:defRPr b="1" cap="none" sz="1800">
                <a:solidFill>
                  <a:srgbClr val="FFFFFF">
                    <a:alpha val="75000"/>
                  </a:srgbClr>
                </a:solidFill>
                <a:latin typeface="+mj-lt"/>
                <a:ea typeface="+mj-ea"/>
                <a:cs typeface="+mj-cs"/>
                <a:sym typeface="Helvetica"/>
              </a:defRPr>
            </a:pPr>
            <a:r>
              <a:t>Managerial Accounting (1-6)</a:t>
            </a:r>
          </a:p>
          <a:p>
            <a:pPr>
              <a:defRPr cap="none" sz="1800">
                <a:solidFill>
                  <a:srgbClr val="FFFFFF">
                    <a:alpha val="75000"/>
                  </a:srgbClr>
                </a:solidFill>
                <a:latin typeface="+mj-lt"/>
                <a:ea typeface="+mj-ea"/>
                <a:cs typeface="+mj-cs"/>
                <a:sym typeface="Helvetica"/>
              </a:defRPr>
            </a:pPr>
            <a:r>
              <a:t>Professor Shiaoming Shi</a:t>
            </a:r>
          </a:p>
          <a:p>
            <a:pPr>
              <a:defRPr cap="none" sz="1800">
                <a:solidFill>
                  <a:srgbClr val="FFFFFF">
                    <a:alpha val="75000"/>
                  </a:srgbClr>
                </a:solidFill>
                <a:latin typeface="+mj-lt"/>
                <a:ea typeface="+mj-ea"/>
                <a:cs typeface="+mj-cs"/>
                <a:sym typeface="Helvetica"/>
              </a:defRPr>
            </a:pPr>
            <a:r>
              <a:t>College of Engineering</a:t>
            </a:r>
          </a:p>
          <a:p>
            <a:pPr>
              <a:defRPr cap="none" sz="1800">
                <a:solidFill>
                  <a:srgbClr val="FFFFFF">
                    <a:alpha val="75000"/>
                  </a:srgbClr>
                </a:solidFill>
                <a:latin typeface="+mj-lt"/>
                <a:ea typeface="+mj-ea"/>
                <a:cs typeface="+mj-cs"/>
                <a:sym typeface="Helvetica"/>
              </a:defRPr>
            </a:pPr>
            <a:r>
              <a:t>Northeastern University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8" name="Rectangle 1"/>
          <p:cNvSpPr txBox="1"/>
          <p:nvPr/>
        </p:nvSpPr>
        <p:spPr>
          <a:xfrm>
            <a:off x="665827" y="1255409"/>
            <a:ext cx="10860345"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solidFill>
                  <a:srgbClr val="424242"/>
                </a:solidFill>
                <a:latin typeface="+mj-lt"/>
                <a:ea typeface="+mj-ea"/>
                <a:cs typeface="+mj-cs"/>
                <a:sym typeface="Helvetica"/>
              </a:defRPr>
            </a:pPr>
            <a:r>
              <a:t>EA</a:t>
            </a:r>
            <a:r>
              <a:rPr b="1"/>
              <a:t>8</a:t>
            </a:r>
            <a:r>
              <a:t>. </a:t>
            </a:r>
            <a:r>
              <a:rPr b="1" u="sng">
                <a:solidFill>
                  <a:srgbClr val="338F9A"/>
                </a:solidFill>
                <a:uFill>
                  <a:solidFill>
                    <a:srgbClr val="338F9A"/>
                  </a:solidFill>
                </a:uFill>
                <a:hlinkClick r:id="rId2" invalidUrl="" action="" tgtFrame="" tooltip="" history="1" highlightClick="0" endSnd="0"/>
              </a:rPr>
              <a:t>LO 2.2</a:t>
            </a:r>
            <a:r>
              <a:rPr b="1" u="sng">
                <a:solidFill>
                  <a:srgbClr val="027EB5"/>
                </a:solidFill>
              </a:rPr>
              <a:t> </a:t>
            </a:r>
            <a:r>
              <a:t>Suppose that a company has fixed costs of $18 per unit and variable costs $9 per unit when 15,000 units are produced. What are the fixed costs per unit when 12,000 units are produced?</a:t>
            </a:r>
          </a:p>
        </p:txBody>
      </p:sp>
      <p:sp>
        <p:nvSpPr>
          <p:cNvPr id="519" name="TextBox 4"/>
          <p:cNvSpPr txBox="1"/>
          <p:nvPr/>
        </p:nvSpPr>
        <p:spPr>
          <a:xfrm>
            <a:off x="665827" y="667264"/>
            <a:ext cx="1863389"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latin typeface="+mj-lt"/>
                <a:ea typeface="+mj-ea"/>
                <a:cs typeface="+mj-cs"/>
                <a:sym typeface="Helvetica"/>
              </a:defRPr>
            </a:lvl1pPr>
          </a:lstStyle>
          <a:p>
            <a:pPr/>
            <a:r>
              <a:t>Example 1</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lide Number Placeholder 3"/>
          <p:cNvSpPr txBox="1"/>
          <p:nvPr>
            <p:ph type="sldNum" sz="quarter" idx="2"/>
          </p:nvPr>
        </p:nvSpPr>
        <p:spPr>
          <a:xfrm>
            <a:off x="11348391" y="6471856"/>
            <a:ext cx="26241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2" name="Picture 1" descr="Picture 1"/>
          <p:cNvPicPr>
            <a:picLocks noChangeAspect="1"/>
          </p:cNvPicPr>
          <p:nvPr/>
        </p:nvPicPr>
        <p:blipFill>
          <a:blip r:embed="rId3">
            <a:extLst/>
          </a:blip>
          <a:stretch>
            <a:fillRect/>
          </a:stretch>
        </p:blipFill>
        <p:spPr>
          <a:xfrm>
            <a:off x="0" y="1915188"/>
            <a:ext cx="12192000" cy="3027623"/>
          </a:xfrm>
          <a:prstGeom prst="rect">
            <a:avLst/>
          </a:prstGeom>
          <a:ln w="12700">
            <a:miter lim="400000"/>
          </a:ln>
        </p:spPr>
      </p:pic>
      <p:sp>
        <p:nvSpPr>
          <p:cNvPr id="523" name="TextBox 2"/>
          <p:cNvSpPr txBox="1"/>
          <p:nvPr/>
        </p:nvSpPr>
        <p:spPr>
          <a:xfrm>
            <a:off x="6442559" y="4164376"/>
            <a:ext cx="4772582" cy="5419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marL="285750" indent="-285750">
              <a:buSzPct val="100000"/>
              <a:buFont typeface="Arial"/>
              <a:buChar char="•"/>
              <a:defRPr sz="1600">
                <a:solidFill>
                  <a:srgbClr val="404040"/>
                </a:solidFill>
                <a:latin typeface="Arial"/>
                <a:ea typeface="Arial"/>
                <a:cs typeface="Arial"/>
                <a:sym typeface="Arial"/>
              </a:defRPr>
            </a:pPr>
            <a:r>
              <a:t>Increased activity ___________ per-unit cost;     </a:t>
            </a:r>
          </a:p>
          <a:p>
            <a:pPr marL="285750" indent="-285750">
              <a:buSzPct val="100000"/>
              <a:buFont typeface="Arial"/>
              <a:buChar char="•"/>
              <a:defRPr sz="1600">
                <a:solidFill>
                  <a:srgbClr val="404040"/>
                </a:solidFill>
                <a:latin typeface="Arial"/>
                <a:ea typeface="Arial"/>
                <a:cs typeface="Arial"/>
                <a:sym typeface="Arial"/>
              </a:defRPr>
            </a:pPr>
            <a:r>
              <a:t>Decreased activity ___________ per-unit cost.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Content Placeholder 2"/>
          <p:cNvSpPr txBox="1"/>
          <p:nvPr>
            <p:ph type="body" sz="quarter" idx="1"/>
          </p:nvPr>
        </p:nvSpPr>
        <p:spPr>
          <a:xfrm>
            <a:off x="581191" y="2830906"/>
            <a:ext cx="11029617" cy="1196188"/>
          </a:xfrm>
          <a:prstGeom prst="rect">
            <a:avLst/>
          </a:prstGeom>
        </p:spPr>
        <p:txBody>
          <a:bodyPr/>
          <a:lstStyle/>
          <a:p>
            <a:pPr marL="0" indent="0" algn="ctr">
              <a:lnSpc>
                <a:spcPct val="96000"/>
              </a:lnSpc>
              <a:buSzTx/>
              <a:buFont typeface="Wingdings 2"/>
              <a:buNone/>
              <a:defRPr b="1" sz="3100">
                <a:latin typeface="+mj-lt"/>
                <a:ea typeface="+mj-ea"/>
                <a:cs typeface="+mj-cs"/>
                <a:sym typeface="Helvetica"/>
              </a:defRPr>
            </a:pPr>
            <a:r>
              <a:t>Contribution Margin</a:t>
            </a:r>
            <a:endParaRPr sz="2100"/>
          </a:p>
          <a:p>
            <a:pPr marL="0" indent="0" algn="ctr">
              <a:lnSpc>
                <a:spcPct val="96000"/>
              </a:lnSpc>
              <a:buSzTx/>
              <a:buFont typeface="Wingdings 2"/>
              <a:buNone/>
              <a:defRPr b="1" sz="3100">
                <a:latin typeface="+mj-lt"/>
                <a:ea typeface="+mj-ea"/>
                <a:cs typeface="+mj-cs"/>
                <a:sym typeface="Helvetica"/>
              </a:defRPr>
            </a:pPr>
            <a:r>
              <a:t>and Break-even Analysis</a:t>
            </a:r>
          </a:p>
        </p:txBody>
      </p:sp>
      <p:sp>
        <p:nvSpPr>
          <p:cNvPr id="52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33" name="Table 9"/>
          <p:cNvGraphicFramePr/>
          <p:nvPr/>
        </p:nvGraphicFramePr>
        <p:xfrm>
          <a:off x="431321" y="205992"/>
          <a:ext cx="11307290" cy="621792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672298"/>
                <a:gridCol w="5634990"/>
              </a:tblGrid>
              <a:tr h="478302">
                <a:tc gridSpan="2">
                  <a:txBody>
                    <a:bodyPr/>
                    <a:lstStyle/>
                    <a:p>
                      <a:pPr algn="l" defTabSz="457200">
                        <a:defRPr sz="1800"/>
                      </a:pPr>
                    </a:p>
                  </a:txBody>
                  <a:tcPr marL="45720" marR="45720" marT="45720" marB="45720" anchor="ctr" anchorCtr="0" horzOverflow="overflow">
                    <a:noFill/>
                  </a:tcPr>
                </a:tc>
                <a:tc hMerge="1">
                  <a:tcPr/>
                </a:tc>
              </a:tr>
              <a:tr h="478302">
                <a:tc>
                  <a:txBody>
                    <a:bodyPr/>
                    <a:lstStyle/>
                    <a:p>
                      <a:pPr algn="ctr" defTabSz="457200">
                        <a:defRPr sz="1600">
                          <a:latin typeface="+mj-lt"/>
                          <a:ea typeface="+mj-ea"/>
                          <a:cs typeface="+mj-cs"/>
                          <a:sym typeface="Helvetica"/>
                        </a:defRPr>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36" name="Table 9"/>
          <p:cNvGraphicFramePr/>
          <p:nvPr/>
        </p:nvGraphicFramePr>
        <p:xfrm>
          <a:off x="431321" y="205992"/>
          <a:ext cx="11307290" cy="621792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672298"/>
                <a:gridCol w="5634990"/>
              </a:tblGrid>
              <a:tr h="478302">
                <a:tc gridSpan="2">
                  <a:txBody>
                    <a:bodyPr/>
                    <a:lstStyle/>
                    <a:p>
                      <a:pPr algn="l" defTabSz="457200">
                        <a:defRPr sz="1800"/>
                      </a:pPr>
                    </a:p>
                  </a:txBody>
                  <a:tcPr marL="45720" marR="45720" marT="45720" marB="45720" anchor="ctr" anchorCtr="0" horzOverflow="overflow">
                    <a:noFill/>
                  </a:tcPr>
                </a:tc>
                <a:tc hMerge="1">
                  <a:tcPr/>
                </a:tc>
              </a:tr>
              <a:tr h="478302">
                <a:tc>
                  <a:txBody>
                    <a:bodyPr/>
                    <a:lstStyle/>
                    <a:p>
                      <a:pPr algn="ctr" defTabSz="457200">
                        <a:defRPr sz="1600">
                          <a:latin typeface="+mj-lt"/>
                          <a:ea typeface="+mj-ea"/>
                          <a:cs typeface="+mj-cs"/>
                          <a:sym typeface="Helvetica"/>
                        </a:defRPr>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r h="478302">
                <a:tc>
                  <a:txBody>
                    <a:bodyPr/>
                    <a:lstStyle/>
                    <a:p>
                      <a:pPr algn="l" defTabSz="457200">
                        <a:defRPr sz="1800"/>
                      </a:pPr>
                    </a:p>
                  </a:txBody>
                  <a:tcPr marL="45720" marR="45720" marT="45720" marB="45720" anchor="ctr" anchorCtr="0" horzOverflow="overflow">
                    <a:solidFill>
                      <a:srgbClr val="CFD2E9"/>
                    </a:solidFill>
                  </a:tcPr>
                </a:tc>
                <a:tc>
                  <a:txBody>
                    <a:bodyPr/>
                    <a:lstStyle/>
                    <a:p>
                      <a:pPr algn="l" defTabSz="457200">
                        <a:defRPr sz="1800"/>
                      </a:pPr>
                    </a:p>
                  </a:txBody>
                  <a:tcPr marL="45720" marR="45720" marT="45720" marB="45720" anchor="ctr" anchorCtr="0" horzOverflow="overflow">
                    <a:solidFill>
                      <a:srgbClr val="CFD2E9"/>
                    </a:solidFill>
                  </a:tcPr>
                </a:tc>
              </a:tr>
              <a:tr h="478302">
                <a:tc>
                  <a:txBody>
                    <a:bodyPr/>
                    <a:lstStyle/>
                    <a:p>
                      <a:pPr algn="l" defTabSz="457200">
                        <a:defRPr sz="1800"/>
                      </a:pPr>
                    </a:p>
                  </a:txBody>
                  <a:tcPr marL="45720" marR="45720" marT="45720" marB="45720" anchor="ctr" anchorCtr="0" horzOverflow="overflow">
                    <a:solidFill>
                      <a:srgbClr val="E8EAF4"/>
                    </a:solidFill>
                  </a:tcPr>
                </a:tc>
                <a:tc>
                  <a:txBody>
                    <a:bodyPr/>
                    <a:lstStyle/>
                    <a:p>
                      <a:pPr algn="l" defTabSz="457200">
                        <a:defRPr sz="1800"/>
                      </a:pPr>
                    </a:p>
                  </a:txBody>
                  <a:tcPr marL="45720" marR="45720" marT="45720" marB="45720" anchor="ctr" anchorCtr="0" horzOverflow="overflow">
                    <a:solidFill>
                      <a:srgbClr val="E8EAF4"/>
                    </a:solidFill>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9" name="Picture 2" descr="Picture 2"/>
          <p:cNvPicPr>
            <a:picLocks noChangeAspect="1"/>
          </p:cNvPicPr>
          <p:nvPr/>
        </p:nvPicPr>
        <p:blipFill>
          <a:blip r:embed="rId2">
            <a:extLst/>
          </a:blip>
          <a:stretch>
            <a:fillRect/>
          </a:stretch>
        </p:blipFill>
        <p:spPr>
          <a:xfrm>
            <a:off x="457200" y="1703527"/>
            <a:ext cx="11313460" cy="3460328"/>
          </a:xfrm>
          <a:prstGeom prst="rect">
            <a:avLst/>
          </a:prstGeom>
          <a:ln w="12700">
            <a:miter lim="400000"/>
          </a:ln>
        </p:spPr>
      </p:pic>
      <p:sp>
        <p:nvSpPr>
          <p:cNvPr id="540" name="TextBox 1"/>
          <p:cNvSpPr txBox="1"/>
          <p:nvPr/>
        </p:nvSpPr>
        <p:spPr>
          <a:xfrm>
            <a:off x="431202" y="770965"/>
            <a:ext cx="161206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mj-lt"/>
                <a:ea typeface="+mj-ea"/>
                <a:cs typeface="+mj-cs"/>
                <a:sym typeface="Helvetica"/>
              </a:defRPr>
            </a:lvl1pPr>
          </a:lstStyle>
          <a:p>
            <a:pPr/>
            <a:r>
              <a:t>Example 2</a:t>
            </a:r>
          </a:p>
        </p:txBody>
      </p:sp>
      <p:sp>
        <p:nvSpPr>
          <p:cNvPr id="541" name="Rectangle 5"/>
          <p:cNvSpPr/>
          <p:nvPr/>
        </p:nvSpPr>
        <p:spPr>
          <a:xfrm>
            <a:off x="7351059" y="2805951"/>
            <a:ext cx="591671" cy="231266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42" name="Rectangle 6"/>
          <p:cNvSpPr/>
          <p:nvPr/>
        </p:nvSpPr>
        <p:spPr>
          <a:xfrm>
            <a:off x="11066626" y="2805951"/>
            <a:ext cx="668174" cy="231266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43" name="Straight Connector 7"/>
          <p:cNvSpPr/>
          <p:nvPr/>
        </p:nvSpPr>
        <p:spPr>
          <a:xfrm>
            <a:off x="4231339" y="4177553"/>
            <a:ext cx="3711389" cy="1"/>
          </a:xfrm>
          <a:prstGeom prst="line">
            <a:avLst/>
          </a:prstGeom>
          <a:ln w="12700" cap="rnd">
            <a:solidFill>
              <a:srgbClr val="503EA3"/>
            </a:solidFill>
          </a:ln>
        </p:spPr>
        <p:txBody>
          <a:bodyPr lIns="45719" rIns="45719"/>
          <a:lstStyle/>
          <a:p>
            <a:pPr/>
          </a:p>
        </p:txBody>
      </p:sp>
      <p:sp>
        <p:nvSpPr>
          <p:cNvPr id="544" name="Straight Connector 8"/>
          <p:cNvSpPr/>
          <p:nvPr/>
        </p:nvSpPr>
        <p:spPr>
          <a:xfrm>
            <a:off x="8155757" y="4177553"/>
            <a:ext cx="3455054" cy="1"/>
          </a:xfrm>
          <a:prstGeom prst="line">
            <a:avLst/>
          </a:prstGeom>
          <a:ln w="12700" cap="rnd">
            <a:solidFill>
              <a:srgbClr val="503EA3"/>
            </a:solidFill>
          </a:ln>
        </p:spPr>
        <p:txBody>
          <a:bodyPr lIns="45719" rIns="45719"/>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7" name="Picture 1" descr="Picture 1"/>
          <p:cNvPicPr>
            <a:picLocks noChangeAspect="1"/>
          </p:cNvPicPr>
          <p:nvPr/>
        </p:nvPicPr>
        <p:blipFill>
          <a:blip r:embed="rId3">
            <a:extLst/>
          </a:blip>
          <a:stretch>
            <a:fillRect/>
          </a:stretch>
        </p:blipFill>
        <p:spPr>
          <a:xfrm>
            <a:off x="358587" y="646519"/>
            <a:ext cx="11483790" cy="3046273"/>
          </a:xfrm>
          <a:prstGeom prst="rect">
            <a:avLst/>
          </a:prstGeom>
          <a:ln w="12700">
            <a:miter lim="400000"/>
          </a:ln>
        </p:spPr>
      </p:pic>
      <p:graphicFrame>
        <p:nvGraphicFramePr>
          <p:cNvPr id="548" name="Table 4"/>
          <p:cNvGraphicFramePr/>
          <p:nvPr/>
        </p:nvGraphicFramePr>
        <p:xfrm>
          <a:off x="445246" y="3760625"/>
          <a:ext cx="11307484" cy="245085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59200"/>
                <a:gridCol w="3779122"/>
                <a:gridCol w="3769161"/>
              </a:tblGrid>
              <a:tr h="408476">
                <a:tc>
                  <a:txBody>
                    <a:bodyPr/>
                    <a:lstStyle/>
                    <a:p>
                      <a:pPr algn="l"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b="0" sz="1800">
                          <a:solidFill>
                            <a:srgbClr val="000000"/>
                          </a:solidFill>
                        </a:defRPr>
                      </a:pPr>
                      <a:r>
                        <a:rPr b="1">
                          <a:solidFill>
                            <a:srgbClr val="FFFFFF"/>
                          </a:solidFill>
                          <a:latin typeface="+mj-lt"/>
                          <a:ea typeface="+mj-ea"/>
                          <a:cs typeface="+mj-cs"/>
                          <a:sym typeface="Helvetica"/>
                        </a:rPr>
                        <a:t>Customer A</a:t>
                      </a:r>
                    </a:p>
                  </a:txBody>
                  <a:tcPr marL="45720" marR="45720" marT="45720" marB="45720" anchor="ctr" anchorCtr="0" horzOverflow="overflow"/>
                </a:tc>
                <a:tc>
                  <a:txBody>
                    <a:bodyPr/>
                    <a:lstStyle/>
                    <a:p>
                      <a:pPr algn="ctr" defTabSz="457200">
                        <a:defRPr b="0" sz="1800">
                          <a:solidFill>
                            <a:srgbClr val="000000"/>
                          </a:solidFill>
                        </a:defRPr>
                      </a:pPr>
                      <a:r>
                        <a:rPr b="1">
                          <a:solidFill>
                            <a:srgbClr val="FFFFFF"/>
                          </a:solidFill>
                          <a:latin typeface="+mj-lt"/>
                          <a:ea typeface="+mj-ea"/>
                          <a:cs typeface="+mj-cs"/>
                          <a:sym typeface="Helvetica"/>
                        </a:rPr>
                        <a:t>Customer B</a:t>
                      </a:r>
                    </a:p>
                  </a:txBody>
                  <a:tcPr marL="45720" marR="45720" marT="45720" marB="45720" anchor="ctr" anchorCtr="0" horzOverflow="overflow"/>
                </a:tc>
              </a:tr>
              <a:tr h="408476">
                <a:tc>
                  <a:txBody>
                    <a:bodyPr/>
                    <a:lstStyle/>
                    <a:p>
                      <a:pPr algn="l"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r>
              <a:tr h="408476">
                <a:tc>
                  <a:txBody>
                    <a:bodyPr/>
                    <a:lstStyle/>
                    <a:p>
                      <a:pPr algn="l"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r>
              <a:tr h="408476">
                <a:tc>
                  <a:txBody>
                    <a:bodyPr/>
                    <a:lstStyle/>
                    <a:p>
                      <a:pPr algn="l"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r>
              <a:tr h="408476">
                <a:tc>
                  <a:txBody>
                    <a:bodyPr/>
                    <a:lstStyle/>
                    <a:p>
                      <a:pPr algn="l"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r>
              <a:tr h="408476">
                <a:tc>
                  <a:txBody>
                    <a:bodyPr/>
                    <a:lstStyle/>
                    <a:p>
                      <a:pPr algn="l"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c>
                  <a:txBody>
                    <a:bodyPr/>
                    <a:lstStyle/>
                    <a:p>
                      <a:pPr algn="ctr" defTabSz="457200">
                        <a:defRPr sz="1800">
                          <a:latin typeface="+mj-lt"/>
                          <a:ea typeface="+mj-ea"/>
                          <a:cs typeface="+mj-cs"/>
                          <a:sym typeface="Helvetica"/>
                        </a:defRPr>
                      </a:pPr>
                    </a:p>
                  </a:txBody>
                  <a:tcPr marL="45720" marR="45720" marT="45720" marB="45720" anchor="ctr" anchorCtr="0" horzOverflow="overflow"/>
                </a:tc>
              </a:tr>
            </a:tbl>
          </a:graphicData>
        </a:graphic>
      </p:graphicFrame>
      <p:sp>
        <p:nvSpPr>
          <p:cNvPr id="549" name="TextBox 4"/>
          <p:cNvSpPr txBox="1"/>
          <p:nvPr/>
        </p:nvSpPr>
        <p:spPr>
          <a:xfrm>
            <a:off x="3331910" y="898618"/>
            <a:ext cx="1529914"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595959"/>
                </a:solidFill>
                <a:latin typeface="+mj-lt"/>
                <a:ea typeface="+mj-ea"/>
                <a:cs typeface="+mj-cs"/>
                <a:sym typeface="Helvetica"/>
              </a:defRPr>
            </a:lvl1pPr>
          </a:lstStyle>
          <a:p>
            <a:pPr/>
            <a:r>
              <a:t>(Example 3)</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Content Placeholder 2"/>
          <p:cNvSpPr txBox="1"/>
          <p:nvPr>
            <p:ph type="body" sz="quarter" idx="1"/>
          </p:nvPr>
        </p:nvSpPr>
        <p:spPr>
          <a:xfrm>
            <a:off x="581191" y="3009047"/>
            <a:ext cx="11029617" cy="839904"/>
          </a:xfrm>
          <a:prstGeom prst="rect">
            <a:avLst/>
          </a:prstGeom>
        </p:spPr>
        <p:txBody>
          <a:bodyPr/>
          <a:lstStyle>
            <a:lvl1pPr marL="0" indent="0" algn="ctr">
              <a:buSzTx/>
              <a:buFont typeface="Wingdings 2"/>
              <a:buNone/>
              <a:defRPr b="1" sz="4000">
                <a:latin typeface="+mj-lt"/>
                <a:ea typeface="+mj-ea"/>
                <a:cs typeface="+mj-cs"/>
                <a:sym typeface="Helvetica"/>
              </a:defRPr>
            </a:lvl1pPr>
          </a:lstStyle>
          <a:p>
            <a:pPr/>
            <a:r>
              <a:t>Break-Even Analysis</a:t>
            </a:r>
          </a:p>
        </p:txBody>
      </p:sp>
      <p:sp>
        <p:nvSpPr>
          <p:cNvPr id="55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TextBox 2"/>
          <p:cNvSpPr txBox="1"/>
          <p:nvPr/>
        </p:nvSpPr>
        <p:spPr>
          <a:xfrm>
            <a:off x="431202" y="770965"/>
            <a:ext cx="668174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mj-lt"/>
                <a:ea typeface="+mj-ea"/>
                <a:cs typeface="+mj-cs"/>
                <a:sym typeface="Helvetica"/>
              </a:defRPr>
            </a:lvl1pPr>
          </a:lstStyle>
          <a:p>
            <a:pPr/>
            <a:r>
              <a:t>Break-Even Sensitivity Analysis: Introduction</a:t>
            </a:r>
          </a:p>
        </p:txBody>
      </p:sp>
      <p:pic>
        <p:nvPicPr>
          <p:cNvPr id="558" name="Picture 2" descr="Picture 2"/>
          <p:cNvPicPr>
            <a:picLocks noChangeAspect="1"/>
          </p:cNvPicPr>
          <p:nvPr/>
        </p:nvPicPr>
        <p:blipFill>
          <a:blip r:embed="rId3">
            <a:extLst/>
          </a:blip>
          <a:stretch>
            <a:fillRect/>
          </a:stretch>
        </p:blipFill>
        <p:spPr>
          <a:xfrm>
            <a:off x="473634" y="1555750"/>
            <a:ext cx="4914762" cy="2899710"/>
          </a:xfrm>
          <a:prstGeom prst="rect">
            <a:avLst/>
          </a:prstGeom>
          <a:ln w="12700">
            <a:miter lim="400000"/>
          </a:ln>
        </p:spPr>
      </p:pic>
      <p:graphicFrame>
        <p:nvGraphicFramePr>
          <p:cNvPr id="559" name="Table 4"/>
          <p:cNvGraphicFramePr/>
          <p:nvPr/>
        </p:nvGraphicFramePr>
        <p:xfrm>
          <a:off x="5675869" y="1174619"/>
          <a:ext cx="6042496" cy="51917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042495"/>
              </a:tblGrid>
              <a:tr h="370840">
                <a:tc>
                  <a:txBody>
                    <a:bodyPr/>
                    <a:lstStyle/>
                    <a:p>
                      <a:pPr algn="l" defTabSz="457200">
                        <a:defRPr sz="1800"/>
                      </a:pPr>
                    </a:p>
                  </a:txBody>
                  <a:tcPr marL="45720" marR="45720" marT="45720" marB="45720" anchor="t" anchorCtr="0" horzOverflow="overflow">
                    <a:noFill/>
                  </a:tcPr>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r h="370840">
                <a:tc>
                  <a:txBody>
                    <a:bodyPr/>
                    <a:lstStyle/>
                    <a:p>
                      <a:pPr algn="l" defTabSz="457200">
                        <a:defRPr sz="1800"/>
                      </a:pP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4" name="Picture 2" descr="Picture 2"/>
          <p:cNvPicPr>
            <a:picLocks noChangeAspect="1"/>
          </p:cNvPicPr>
          <p:nvPr/>
        </p:nvPicPr>
        <p:blipFill>
          <a:blip r:embed="rId2">
            <a:extLst/>
          </a:blip>
          <a:stretch>
            <a:fillRect/>
          </a:stretch>
        </p:blipFill>
        <p:spPr>
          <a:xfrm>
            <a:off x="2582022" y="774623"/>
            <a:ext cx="7027957" cy="6014416"/>
          </a:xfrm>
          <a:prstGeom prst="rect">
            <a:avLst/>
          </a:prstGeom>
          <a:ln w="12700">
            <a:miter lim="400000"/>
          </a:ln>
        </p:spPr>
      </p:pic>
      <p:sp>
        <p:nvSpPr>
          <p:cNvPr id="565" name="Rectangle 4"/>
          <p:cNvSpPr/>
          <p:nvPr/>
        </p:nvSpPr>
        <p:spPr>
          <a:xfrm>
            <a:off x="3074892" y="1174378"/>
            <a:ext cx="5091955" cy="5091953"/>
          </a:xfrm>
          <a:prstGeom prst="rect">
            <a:avLst/>
          </a:prstGeom>
          <a:solidFill>
            <a:srgbClr val="FFFFFF"/>
          </a:solidFill>
          <a:ln w="22225" cap="rnd">
            <a:solidFill>
              <a:srgbClr val="A6A6A6"/>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Learning objectives</a:t>
            </a:r>
          </a:p>
        </p:txBody>
      </p:sp>
      <p:sp>
        <p:nvSpPr>
          <p:cNvPr id="455" name="Content Placeholder 2"/>
          <p:cNvSpPr txBox="1"/>
          <p:nvPr>
            <p:ph type="body" idx="1"/>
          </p:nvPr>
        </p:nvSpPr>
        <p:spPr>
          <a:xfrm>
            <a:off x="581191" y="1890876"/>
            <a:ext cx="11029617" cy="4413582"/>
          </a:xfrm>
          <a:prstGeom prst="rect">
            <a:avLst/>
          </a:prstGeom>
        </p:spPr>
        <p:txBody>
          <a:bodyPr/>
          <a:lstStyle/>
          <a:p>
            <a:pPr marL="0" indent="0">
              <a:buSzTx/>
              <a:buFont typeface="Wingdings 2"/>
              <a:buNone/>
              <a:defRPr b="1" sz="2400"/>
            </a:pPr>
            <a:r>
              <a:t>After completing part a of this module, you should be able to</a:t>
            </a:r>
          </a:p>
          <a:p>
            <a:pPr marL="574675" indent="-280988">
              <a:lnSpc>
                <a:spcPct val="110000"/>
              </a:lnSpc>
              <a:buFont typeface="Arial"/>
              <a:buChar char="•"/>
              <a:defRPr sz="2200"/>
            </a:pPr>
            <a:r>
              <a:t>Distinguish between financial and managerial accounting;</a:t>
            </a:r>
          </a:p>
          <a:p>
            <a:pPr marL="574675" indent="-280988">
              <a:lnSpc>
                <a:spcPct val="110000"/>
              </a:lnSpc>
              <a:buFont typeface="Arial"/>
              <a:buChar char="•"/>
              <a:defRPr sz="2200"/>
            </a:pPr>
            <a:r>
              <a:t>Identify the major items in the income statement of various types of firms;</a:t>
            </a:r>
          </a:p>
          <a:p>
            <a:pPr marL="574675" indent="-280988">
              <a:lnSpc>
                <a:spcPct val="110000"/>
              </a:lnSpc>
              <a:buFont typeface="Arial"/>
              <a:buChar char="•"/>
              <a:defRPr sz="2200"/>
            </a:pPr>
            <a:r>
              <a:t>Determine and recognize the fixed and variable components of costs;</a:t>
            </a:r>
          </a:p>
          <a:p>
            <a:pPr marL="574675" indent="-280988">
              <a:lnSpc>
                <a:spcPct val="110000"/>
              </a:lnSpc>
              <a:buFont typeface="Arial"/>
              <a:buChar char="•"/>
              <a:defRPr sz="2200"/>
            </a:pPr>
            <a:r>
              <a:t>Identify cost behaviors and apply them to the business environment; </a:t>
            </a:r>
          </a:p>
          <a:p>
            <a:pPr marL="574675" indent="-280988">
              <a:lnSpc>
                <a:spcPct val="110000"/>
              </a:lnSpc>
              <a:buFont typeface="Arial"/>
              <a:buChar char="•"/>
              <a:defRPr sz="2200"/>
            </a:pPr>
            <a:r>
              <a:t>Explain the concept of contribution margin and apply it to breakeven analysis;</a:t>
            </a:r>
          </a:p>
          <a:p>
            <a:pPr marL="574675" indent="-280988">
              <a:lnSpc>
                <a:spcPct val="110000"/>
              </a:lnSpc>
              <a:buFont typeface="Arial"/>
              <a:buChar char="•"/>
              <a:defRPr sz="2200"/>
            </a:pPr>
            <a:r>
              <a:t>Distinguish between job order costing and process costing;</a:t>
            </a:r>
          </a:p>
          <a:p>
            <a:pPr marL="574675" indent="-280988">
              <a:lnSpc>
                <a:spcPct val="110000"/>
              </a:lnSpc>
              <a:buFont typeface="Arial"/>
              <a:buChar char="•"/>
              <a:defRPr sz="2200"/>
            </a:pPr>
            <a:r>
              <a:t>Understand the concepts of activity-based costing;</a:t>
            </a:r>
          </a:p>
          <a:p>
            <a:pPr marL="574675" indent="-280988">
              <a:lnSpc>
                <a:spcPct val="110000"/>
              </a:lnSpc>
              <a:buFont typeface="Arial"/>
              <a:buChar char="•"/>
              <a:defRPr sz="2200"/>
            </a:pPr>
            <a:r>
              <a:t>Compute the cost of a job using job order costing, process costing, and activity-based costing (ABC).</a:t>
            </a:r>
          </a:p>
        </p:txBody>
      </p:sp>
      <p:sp>
        <p:nvSpPr>
          <p:cNvPr id="456"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TextBox 2"/>
          <p:cNvSpPr txBox="1"/>
          <p:nvPr/>
        </p:nvSpPr>
        <p:spPr>
          <a:xfrm>
            <a:off x="440092" y="-3669"/>
            <a:ext cx="6683089" cy="9232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b="1" sz="2400">
                <a:latin typeface="+mj-lt"/>
                <a:ea typeface="+mj-ea"/>
                <a:cs typeface="+mj-cs"/>
                <a:sym typeface="Helvetica"/>
              </a:defRPr>
            </a:pPr>
            <a:r>
              <a:t>Example 4a: Break-Even Sensitivity Analysis:</a:t>
            </a:r>
          </a:p>
          <a:p>
            <a:pPr>
              <a:lnSpc>
                <a:spcPct val="150000"/>
              </a:lnSpc>
              <a:defRPr b="1">
                <a:latin typeface="+mj-lt"/>
                <a:ea typeface="+mj-ea"/>
                <a:cs typeface="+mj-cs"/>
                <a:sym typeface="Helvetica"/>
              </a:defRPr>
            </a:pPr>
            <a:r>
              <a:t>Change in Sales Price</a:t>
            </a:r>
          </a:p>
        </p:txBody>
      </p:sp>
      <p:sp>
        <p:nvSpPr>
          <p:cNvPr id="569" name="Rectangle 1"/>
          <p:cNvSpPr txBox="1"/>
          <p:nvPr/>
        </p:nvSpPr>
        <p:spPr>
          <a:xfrm>
            <a:off x="410376" y="964373"/>
            <a:ext cx="2615702" cy="52882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10000"/>
              </a:lnSpc>
              <a:defRPr>
                <a:solidFill>
                  <a:srgbClr val="424242"/>
                </a:solidFill>
                <a:latin typeface="+mj-lt"/>
                <a:ea typeface="+mj-ea"/>
                <a:cs typeface="+mj-cs"/>
                <a:sym typeface="Helvetica"/>
              </a:defRPr>
            </a:lvl1pPr>
          </a:lstStyle>
          <a:p>
            <a:pPr/>
            <a:r>
              <a:t>The owner of Back Door has one of her employees conduct a survey of the other coffee shops in the area and finds that they are charging $0.75 more for espresso drinks. As a result, the owner wants to determine what would happen to operating income if she increased her price by just $0.50 and sales remained constant, so she performs the following analysis:</a:t>
            </a:r>
          </a:p>
        </p:txBody>
      </p:sp>
      <p:pic>
        <p:nvPicPr>
          <p:cNvPr id="570" name="Picture 2" descr="Picture 2"/>
          <p:cNvPicPr>
            <a:picLocks noChangeAspect="1"/>
          </p:cNvPicPr>
          <p:nvPr/>
        </p:nvPicPr>
        <p:blipFill>
          <a:blip r:embed="rId2">
            <a:extLst/>
          </a:blip>
          <a:stretch>
            <a:fillRect/>
          </a:stretch>
        </p:blipFill>
        <p:spPr>
          <a:xfrm>
            <a:off x="3188970" y="644431"/>
            <a:ext cx="8560397" cy="5836635"/>
          </a:xfrm>
          <a:prstGeom prst="rect">
            <a:avLst/>
          </a:prstGeom>
          <a:ln w="12700">
            <a:miter lim="400000"/>
          </a:ln>
        </p:spPr>
      </p:pic>
      <p:sp>
        <p:nvSpPr>
          <p:cNvPr id="571" name="Rectangle 4"/>
          <p:cNvSpPr/>
          <p:nvPr/>
        </p:nvSpPr>
        <p:spPr>
          <a:xfrm>
            <a:off x="7613615" y="3007041"/>
            <a:ext cx="3880022" cy="58282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72" name="Rectangle 6"/>
          <p:cNvSpPr/>
          <p:nvPr/>
        </p:nvSpPr>
        <p:spPr>
          <a:xfrm>
            <a:off x="10500213" y="2149163"/>
            <a:ext cx="1110598" cy="109654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73" name="Rectangle 7"/>
          <p:cNvSpPr/>
          <p:nvPr/>
        </p:nvSpPr>
        <p:spPr>
          <a:xfrm>
            <a:off x="7469168" y="4784376"/>
            <a:ext cx="3880022" cy="1639538"/>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TextBox 2"/>
          <p:cNvSpPr txBox="1"/>
          <p:nvPr/>
        </p:nvSpPr>
        <p:spPr>
          <a:xfrm>
            <a:off x="419772" y="21731"/>
            <a:ext cx="6699757" cy="9232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b="1" sz="2400">
                <a:latin typeface="+mj-lt"/>
                <a:ea typeface="+mj-ea"/>
                <a:cs typeface="+mj-cs"/>
                <a:sym typeface="Helvetica"/>
              </a:defRPr>
            </a:pPr>
            <a:r>
              <a:t>Example 4b: Break-Even Sensitivity Analysis:</a:t>
            </a:r>
          </a:p>
          <a:p>
            <a:pPr>
              <a:lnSpc>
                <a:spcPct val="150000"/>
              </a:lnSpc>
              <a:defRPr b="1">
                <a:latin typeface="+mj-lt"/>
                <a:ea typeface="+mj-ea"/>
                <a:cs typeface="+mj-cs"/>
                <a:sym typeface="Helvetica"/>
              </a:defRPr>
            </a:pPr>
            <a:r>
              <a:t>Change in Fixed Cost</a:t>
            </a:r>
          </a:p>
        </p:txBody>
      </p:sp>
      <p:sp>
        <p:nvSpPr>
          <p:cNvPr id="577" name="Rectangle 1"/>
          <p:cNvSpPr txBox="1"/>
          <p:nvPr/>
        </p:nvSpPr>
        <p:spPr>
          <a:xfrm>
            <a:off x="410376" y="964373"/>
            <a:ext cx="3246012" cy="56413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10000"/>
              </a:lnSpc>
              <a:defRPr sz="1600">
                <a:solidFill>
                  <a:srgbClr val="424242"/>
                </a:solidFill>
                <a:latin typeface="+mj-lt"/>
                <a:ea typeface="+mj-ea"/>
                <a:cs typeface="+mj-cs"/>
                <a:sym typeface="Helvetica"/>
              </a:defRPr>
            </a:lvl1pPr>
          </a:lstStyle>
          <a:p>
            <a:pPr/>
            <a:r>
              <a:t>Back Door Café’s lease is coming up for renewal. The owner calls the landlord to indicate that she wants to renew her lease for another 5 years. The landlord is happy to hear she will continue renting from him but informs her that the rent will increase $225 per month. She is not certain that she can afford an additional $225 per month and tells him she needs to look at her numbers and will call him back. She pulls out her CVP spreadsheet and adjusts her monthly fixed costs upwards by $225. Assume that the example uses the original $3.75 per unit sales price. The results of her analysis of the impact of the rent increase on her annual net income are:</a:t>
            </a:r>
          </a:p>
        </p:txBody>
      </p:sp>
      <p:sp>
        <p:nvSpPr>
          <p:cNvPr id="578" name="Rectangle 6"/>
          <p:cNvSpPr/>
          <p:nvPr/>
        </p:nvSpPr>
        <p:spPr>
          <a:xfrm>
            <a:off x="10500213" y="2149163"/>
            <a:ext cx="1110598" cy="1096545"/>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579" name="Picture 2" descr="Picture 2"/>
          <p:cNvPicPr>
            <a:picLocks noChangeAspect="1"/>
          </p:cNvPicPr>
          <p:nvPr/>
        </p:nvPicPr>
        <p:blipFill>
          <a:blip r:embed="rId2">
            <a:extLst/>
          </a:blip>
          <a:stretch>
            <a:fillRect/>
          </a:stretch>
        </p:blipFill>
        <p:spPr>
          <a:xfrm>
            <a:off x="3837954" y="774745"/>
            <a:ext cx="7908705" cy="5608273"/>
          </a:xfrm>
          <a:prstGeom prst="rect">
            <a:avLst/>
          </a:prstGeom>
          <a:ln w="12700">
            <a:miter lim="400000"/>
          </a:ln>
        </p:spPr>
      </p:pic>
      <p:sp>
        <p:nvSpPr>
          <p:cNvPr id="580" name="Rectangle 9"/>
          <p:cNvSpPr/>
          <p:nvPr/>
        </p:nvSpPr>
        <p:spPr>
          <a:xfrm>
            <a:off x="7638821" y="3191375"/>
            <a:ext cx="3880022" cy="58282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81" name="Rectangle 10"/>
          <p:cNvSpPr/>
          <p:nvPr/>
        </p:nvSpPr>
        <p:spPr>
          <a:xfrm>
            <a:off x="7809148" y="4816416"/>
            <a:ext cx="3880022" cy="1464639"/>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4" name="TextBox 2"/>
          <p:cNvSpPr txBox="1"/>
          <p:nvPr/>
        </p:nvSpPr>
        <p:spPr>
          <a:xfrm>
            <a:off x="431202" y="770965"/>
            <a:ext cx="135787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Example</a:t>
            </a:r>
          </a:p>
        </p:txBody>
      </p:sp>
      <p:pic>
        <p:nvPicPr>
          <p:cNvPr id="585" name="Picture 1" descr="Picture 1"/>
          <p:cNvPicPr>
            <a:picLocks noChangeAspect="1"/>
          </p:cNvPicPr>
          <p:nvPr/>
        </p:nvPicPr>
        <p:blipFill>
          <a:blip r:embed="rId2">
            <a:extLst/>
          </a:blip>
          <a:stretch>
            <a:fillRect/>
          </a:stretch>
        </p:blipFill>
        <p:spPr>
          <a:xfrm>
            <a:off x="369011" y="770965"/>
            <a:ext cx="11453978" cy="5497473"/>
          </a:xfrm>
          <a:prstGeom prst="rect">
            <a:avLst/>
          </a:prstGeom>
          <a:ln w="12700">
            <a:miter lim="400000"/>
          </a:ln>
        </p:spPr>
      </p:pic>
      <p:grpSp>
        <p:nvGrpSpPr>
          <p:cNvPr id="588" name="Group 7"/>
          <p:cNvGrpSpPr/>
          <p:nvPr/>
        </p:nvGrpSpPr>
        <p:grpSpPr>
          <a:xfrm>
            <a:off x="4383744" y="1909482"/>
            <a:ext cx="941295" cy="242048"/>
            <a:chOff x="0" y="0"/>
            <a:chExt cx="941293" cy="242047"/>
          </a:xfrm>
        </p:grpSpPr>
        <p:sp>
          <p:nvSpPr>
            <p:cNvPr id="586" name="Rectangle 4"/>
            <p:cNvSpPr/>
            <p:nvPr/>
          </p:nvSpPr>
          <p:spPr>
            <a:xfrm>
              <a:off x="0" y="-1"/>
              <a:ext cx="941294"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587" name="Straight Connector 6"/>
            <p:cNvSpPr/>
            <p:nvPr/>
          </p:nvSpPr>
          <p:spPr>
            <a:xfrm>
              <a:off x="44820" y="242046"/>
              <a:ext cx="851649"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591" name="Group 8"/>
          <p:cNvGrpSpPr/>
          <p:nvPr/>
        </p:nvGrpSpPr>
        <p:grpSpPr>
          <a:xfrm>
            <a:off x="7297270" y="1909482"/>
            <a:ext cx="708209" cy="242048"/>
            <a:chOff x="0" y="0"/>
            <a:chExt cx="708208" cy="242047"/>
          </a:xfrm>
        </p:grpSpPr>
        <p:sp>
          <p:nvSpPr>
            <p:cNvPr id="589" name="Rectangle 9"/>
            <p:cNvSpPr/>
            <p:nvPr/>
          </p:nvSpPr>
          <p:spPr>
            <a:xfrm>
              <a:off x="-1" y="-1"/>
              <a:ext cx="708210"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590" name="Straight Connector 10"/>
            <p:cNvSpPr/>
            <p:nvPr/>
          </p:nvSpPr>
          <p:spPr>
            <a:xfrm>
              <a:off x="33722" y="242046"/>
              <a:ext cx="640760"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594" name="Group 11"/>
          <p:cNvGrpSpPr/>
          <p:nvPr/>
        </p:nvGrpSpPr>
        <p:grpSpPr>
          <a:xfrm>
            <a:off x="4338916" y="2626656"/>
            <a:ext cx="941295" cy="242048"/>
            <a:chOff x="0" y="0"/>
            <a:chExt cx="941293" cy="242047"/>
          </a:xfrm>
        </p:grpSpPr>
        <p:sp>
          <p:nvSpPr>
            <p:cNvPr id="592" name="Rectangle 12"/>
            <p:cNvSpPr/>
            <p:nvPr/>
          </p:nvSpPr>
          <p:spPr>
            <a:xfrm>
              <a:off x="0" y="-1"/>
              <a:ext cx="941294"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593" name="Straight Connector 13"/>
            <p:cNvSpPr/>
            <p:nvPr/>
          </p:nvSpPr>
          <p:spPr>
            <a:xfrm>
              <a:off x="44820" y="242046"/>
              <a:ext cx="851649"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597" name="Group 14"/>
          <p:cNvGrpSpPr/>
          <p:nvPr/>
        </p:nvGrpSpPr>
        <p:grpSpPr>
          <a:xfrm>
            <a:off x="7221276" y="2528042"/>
            <a:ext cx="640761" cy="340625"/>
            <a:chOff x="0" y="0"/>
            <a:chExt cx="640760" cy="340623"/>
          </a:xfrm>
        </p:grpSpPr>
        <p:sp>
          <p:nvSpPr>
            <p:cNvPr id="595" name="Rectangle 15"/>
            <p:cNvSpPr/>
            <p:nvPr/>
          </p:nvSpPr>
          <p:spPr>
            <a:xfrm>
              <a:off x="-1" y="0"/>
              <a:ext cx="640762" cy="315394"/>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596" name="Straight Connector 16"/>
            <p:cNvSpPr/>
            <p:nvPr/>
          </p:nvSpPr>
          <p:spPr>
            <a:xfrm>
              <a:off x="30510" y="340624"/>
              <a:ext cx="579736"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00" name="Group 23"/>
          <p:cNvGrpSpPr/>
          <p:nvPr/>
        </p:nvGrpSpPr>
        <p:grpSpPr>
          <a:xfrm>
            <a:off x="4338916" y="3370729"/>
            <a:ext cx="941295" cy="242048"/>
            <a:chOff x="0" y="0"/>
            <a:chExt cx="941293" cy="242047"/>
          </a:xfrm>
        </p:grpSpPr>
        <p:sp>
          <p:nvSpPr>
            <p:cNvPr id="598" name="Rectangle 24"/>
            <p:cNvSpPr/>
            <p:nvPr/>
          </p:nvSpPr>
          <p:spPr>
            <a:xfrm>
              <a:off x="0" y="-1"/>
              <a:ext cx="941294"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599" name="Straight Connector 25"/>
            <p:cNvSpPr/>
            <p:nvPr/>
          </p:nvSpPr>
          <p:spPr>
            <a:xfrm>
              <a:off x="44820" y="242046"/>
              <a:ext cx="851649"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03" name="Group 26"/>
          <p:cNvGrpSpPr/>
          <p:nvPr/>
        </p:nvGrpSpPr>
        <p:grpSpPr>
          <a:xfrm>
            <a:off x="7221277" y="3272113"/>
            <a:ext cx="640761" cy="340625"/>
            <a:chOff x="0" y="0"/>
            <a:chExt cx="640760" cy="340623"/>
          </a:xfrm>
        </p:grpSpPr>
        <p:sp>
          <p:nvSpPr>
            <p:cNvPr id="601" name="Rectangle 27"/>
            <p:cNvSpPr/>
            <p:nvPr/>
          </p:nvSpPr>
          <p:spPr>
            <a:xfrm>
              <a:off x="-1" y="0"/>
              <a:ext cx="640762" cy="315394"/>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02" name="Straight Connector 28"/>
            <p:cNvSpPr/>
            <p:nvPr/>
          </p:nvSpPr>
          <p:spPr>
            <a:xfrm>
              <a:off x="30510" y="340624"/>
              <a:ext cx="579736"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06" name="Group 29"/>
          <p:cNvGrpSpPr/>
          <p:nvPr/>
        </p:nvGrpSpPr>
        <p:grpSpPr>
          <a:xfrm>
            <a:off x="4383740" y="4096875"/>
            <a:ext cx="941295" cy="242048"/>
            <a:chOff x="0" y="0"/>
            <a:chExt cx="941293" cy="242047"/>
          </a:xfrm>
        </p:grpSpPr>
        <p:sp>
          <p:nvSpPr>
            <p:cNvPr id="604" name="Rectangle 30"/>
            <p:cNvSpPr/>
            <p:nvPr/>
          </p:nvSpPr>
          <p:spPr>
            <a:xfrm>
              <a:off x="0" y="-1"/>
              <a:ext cx="941294"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05" name="Straight Connector 31"/>
            <p:cNvSpPr/>
            <p:nvPr/>
          </p:nvSpPr>
          <p:spPr>
            <a:xfrm>
              <a:off x="44820" y="242046"/>
              <a:ext cx="851649"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09" name="Group 32"/>
          <p:cNvGrpSpPr/>
          <p:nvPr/>
        </p:nvGrpSpPr>
        <p:grpSpPr>
          <a:xfrm>
            <a:off x="7319891" y="4007225"/>
            <a:ext cx="640761" cy="340625"/>
            <a:chOff x="0" y="0"/>
            <a:chExt cx="640760" cy="340623"/>
          </a:xfrm>
        </p:grpSpPr>
        <p:sp>
          <p:nvSpPr>
            <p:cNvPr id="607" name="Rectangle 33"/>
            <p:cNvSpPr/>
            <p:nvPr/>
          </p:nvSpPr>
          <p:spPr>
            <a:xfrm>
              <a:off x="-1" y="0"/>
              <a:ext cx="640762" cy="315394"/>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08" name="Straight Connector 34"/>
            <p:cNvSpPr/>
            <p:nvPr/>
          </p:nvSpPr>
          <p:spPr>
            <a:xfrm>
              <a:off x="30510" y="340624"/>
              <a:ext cx="579736"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12" name="Group 35"/>
          <p:cNvGrpSpPr/>
          <p:nvPr/>
        </p:nvGrpSpPr>
        <p:grpSpPr>
          <a:xfrm>
            <a:off x="4338918" y="4840944"/>
            <a:ext cx="941295" cy="242048"/>
            <a:chOff x="0" y="0"/>
            <a:chExt cx="941293" cy="242047"/>
          </a:xfrm>
        </p:grpSpPr>
        <p:sp>
          <p:nvSpPr>
            <p:cNvPr id="610" name="Rectangle 36"/>
            <p:cNvSpPr/>
            <p:nvPr/>
          </p:nvSpPr>
          <p:spPr>
            <a:xfrm>
              <a:off x="0" y="-1"/>
              <a:ext cx="941294"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11" name="Straight Connector 37"/>
            <p:cNvSpPr/>
            <p:nvPr/>
          </p:nvSpPr>
          <p:spPr>
            <a:xfrm>
              <a:off x="44820" y="242046"/>
              <a:ext cx="851649"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15" name="Group 38"/>
          <p:cNvGrpSpPr/>
          <p:nvPr/>
        </p:nvGrpSpPr>
        <p:grpSpPr>
          <a:xfrm>
            <a:off x="4374774" y="5549158"/>
            <a:ext cx="941295" cy="242048"/>
            <a:chOff x="0" y="0"/>
            <a:chExt cx="941293" cy="242047"/>
          </a:xfrm>
        </p:grpSpPr>
        <p:sp>
          <p:nvSpPr>
            <p:cNvPr id="613" name="Rectangle 39"/>
            <p:cNvSpPr/>
            <p:nvPr/>
          </p:nvSpPr>
          <p:spPr>
            <a:xfrm>
              <a:off x="0" y="-1"/>
              <a:ext cx="941294" cy="22411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14" name="Straight Connector 40"/>
            <p:cNvSpPr/>
            <p:nvPr/>
          </p:nvSpPr>
          <p:spPr>
            <a:xfrm>
              <a:off x="44820" y="242046"/>
              <a:ext cx="851649"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18" name="Group 41"/>
          <p:cNvGrpSpPr/>
          <p:nvPr/>
        </p:nvGrpSpPr>
        <p:grpSpPr>
          <a:xfrm>
            <a:off x="9511552" y="4769224"/>
            <a:ext cx="519955" cy="313752"/>
            <a:chOff x="0" y="0"/>
            <a:chExt cx="519954" cy="313751"/>
          </a:xfrm>
        </p:grpSpPr>
        <p:sp>
          <p:nvSpPr>
            <p:cNvPr id="616" name="Rectangle 42"/>
            <p:cNvSpPr/>
            <p:nvPr/>
          </p:nvSpPr>
          <p:spPr>
            <a:xfrm>
              <a:off x="-1" y="-1"/>
              <a:ext cx="519956" cy="29051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17" name="Straight Connector 43"/>
            <p:cNvSpPr/>
            <p:nvPr/>
          </p:nvSpPr>
          <p:spPr>
            <a:xfrm>
              <a:off x="24758" y="313751"/>
              <a:ext cx="470435"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grpSp>
        <p:nvGrpSpPr>
          <p:cNvPr id="621" name="Group 44"/>
          <p:cNvGrpSpPr/>
          <p:nvPr/>
        </p:nvGrpSpPr>
        <p:grpSpPr>
          <a:xfrm>
            <a:off x="9565337" y="5567090"/>
            <a:ext cx="627532" cy="242047"/>
            <a:chOff x="0" y="0"/>
            <a:chExt cx="627530" cy="242046"/>
          </a:xfrm>
        </p:grpSpPr>
        <p:sp>
          <p:nvSpPr>
            <p:cNvPr id="619" name="Rectangle 45"/>
            <p:cNvSpPr/>
            <p:nvPr/>
          </p:nvSpPr>
          <p:spPr>
            <a:xfrm>
              <a:off x="0" y="0"/>
              <a:ext cx="627531" cy="224118"/>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p>
          </p:txBody>
        </p:sp>
        <p:sp>
          <p:nvSpPr>
            <p:cNvPr id="620" name="Straight Connector 46"/>
            <p:cNvSpPr/>
            <p:nvPr/>
          </p:nvSpPr>
          <p:spPr>
            <a:xfrm>
              <a:off x="29880" y="242046"/>
              <a:ext cx="567767" cy="1"/>
            </a:xfrm>
            <a:prstGeom prst="line">
              <a:avLst/>
            </a:prstGeom>
            <a:noFill/>
            <a:ln w="12700" cap="rnd">
              <a:solidFill>
                <a:srgbClr val="000000"/>
              </a:solidFill>
              <a:prstDash val="solid"/>
              <a:round/>
            </a:ln>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Content Placeholder 2"/>
          <p:cNvSpPr txBox="1"/>
          <p:nvPr>
            <p:ph type="body" sz="quarter" idx="1"/>
          </p:nvPr>
        </p:nvSpPr>
        <p:spPr>
          <a:xfrm>
            <a:off x="581191" y="2770615"/>
            <a:ext cx="11029617" cy="1316768"/>
          </a:xfrm>
          <a:prstGeom prst="rect">
            <a:avLst/>
          </a:prstGeom>
        </p:spPr>
        <p:txBody>
          <a:bodyPr/>
          <a:lstStyle/>
          <a:p>
            <a:pPr marL="0" indent="0" algn="ctr">
              <a:lnSpc>
                <a:spcPct val="96000"/>
              </a:lnSpc>
              <a:buSzTx/>
              <a:buFont typeface="Wingdings 2"/>
              <a:buNone/>
              <a:defRPr b="1" sz="3700">
                <a:latin typeface="+mj-lt"/>
                <a:ea typeface="+mj-ea"/>
                <a:cs typeface="+mj-cs"/>
                <a:sym typeface="Helvetica"/>
              </a:defRPr>
            </a:pPr>
            <a:r>
              <a:t>Cost Accounting:</a:t>
            </a:r>
            <a:endParaRPr sz="2500"/>
          </a:p>
          <a:p>
            <a:pPr marL="0" indent="0" algn="ctr">
              <a:lnSpc>
                <a:spcPct val="96000"/>
              </a:lnSpc>
              <a:buSzTx/>
              <a:buFont typeface="Wingdings 2"/>
              <a:buNone/>
              <a:defRPr b="1" sz="3700">
                <a:latin typeface="+mj-lt"/>
                <a:ea typeface="+mj-ea"/>
                <a:cs typeface="+mj-cs"/>
                <a:sym typeface="Helvetica"/>
              </a:defRPr>
            </a:pPr>
            <a:r>
              <a:t>Manufacturing Cost</a:t>
            </a:r>
          </a:p>
        </p:txBody>
      </p:sp>
      <p:sp>
        <p:nvSpPr>
          <p:cNvPr id="62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Rectangle 3"/>
          <p:cNvSpPr txBox="1"/>
          <p:nvPr/>
        </p:nvSpPr>
        <p:spPr>
          <a:xfrm>
            <a:off x="3423376" y="159610"/>
            <a:ext cx="5345247"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000">
                <a:latin typeface="+mj-lt"/>
                <a:ea typeface="+mj-ea"/>
                <a:cs typeface="+mj-cs"/>
                <a:sym typeface="Helvetica"/>
              </a:defRPr>
            </a:lvl1pPr>
          </a:lstStyle>
          <a:p>
            <a:pPr/>
            <a:r>
              <a:t>A General Format for the Income Statement</a:t>
            </a:r>
          </a:p>
        </p:txBody>
      </p:sp>
      <p:graphicFrame>
        <p:nvGraphicFramePr>
          <p:cNvPr id="627" name="Table 5"/>
          <p:cNvGraphicFramePr/>
          <p:nvPr/>
        </p:nvGraphicFramePr>
        <p:xfrm>
          <a:off x="2031999" y="598476"/>
          <a:ext cx="8128001" cy="598960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8128000"/>
              </a:tblGrid>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E8EBF5"/>
                    </a:solidFill>
                  </a:tcPr>
                </a:tc>
              </a:tr>
              <a:tr h="399307">
                <a:tc>
                  <a:txBody>
                    <a:bodyPr/>
                    <a:lstStyle/>
                    <a:p>
                      <a:pPr algn="l">
                        <a:defRPr sz="1800">
                          <a:latin typeface="+mn-lt"/>
                          <a:ea typeface="+mn-ea"/>
                          <a:cs typeface="+mn-cs"/>
                          <a:sym typeface="Calibri"/>
                        </a:defRPr>
                      </a:pPr>
                    </a:p>
                  </a:txBody>
                  <a:tcPr marL="45720" marR="45720" marT="45720" marB="45720" anchor="t" anchorCtr="0" horzOverflow="overflow">
                    <a:solidFill>
                      <a:srgbClr val="CDD4EA"/>
                    </a:solidFill>
                  </a:tcPr>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Rectangle 3"/>
          <p:cNvSpPr txBox="1"/>
          <p:nvPr/>
        </p:nvSpPr>
        <p:spPr>
          <a:xfrm>
            <a:off x="2628633" y="360636"/>
            <a:ext cx="6934732"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000">
                <a:latin typeface="+mj-lt"/>
                <a:ea typeface="+mj-ea"/>
                <a:cs typeface="+mj-cs"/>
                <a:sym typeface="Helvetica"/>
              </a:defRPr>
            </a:lvl1pPr>
          </a:lstStyle>
          <a:p>
            <a:pPr/>
            <a:r>
              <a:t>COGS for a Merchandising Firm or a Manufacturing Firm</a:t>
            </a:r>
          </a:p>
        </p:txBody>
      </p:sp>
      <p:sp>
        <p:nvSpPr>
          <p:cNvPr id="630" name="TextBox 10"/>
          <p:cNvSpPr txBox="1"/>
          <p:nvPr/>
        </p:nvSpPr>
        <p:spPr>
          <a:xfrm>
            <a:off x="2779925" y="5233392"/>
            <a:ext cx="1234242"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FFFFFF"/>
                </a:solidFill>
                <a:latin typeface="Arial"/>
                <a:ea typeface="Arial"/>
                <a:cs typeface="Arial"/>
                <a:sym typeface="Arial"/>
              </a:defRPr>
            </a:lvl1pPr>
          </a:lstStyle>
          <a:p>
            <a:pPr/>
            <a:r>
              <a:t>__________</a:t>
            </a:r>
          </a:p>
        </p:txBody>
      </p:sp>
      <p:grpSp>
        <p:nvGrpSpPr>
          <p:cNvPr id="634" name="Group 14"/>
          <p:cNvGrpSpPr/>
          <p:nvPr/>
        </p:nvGrpSpPr>
        <p:grpSpPr>
          <a:xfrm>
            <a:off x="2480461" y="1027231"/>
            <a:ext cx="7231075" cy="2731424"/>
            <a:chOff x="0" y="0"/>
            <a:chExt cx="7231073" cy="2731423"/>
          </a:xfrm>
        </p:grpSpPr>
        <p:pic>
          <p:nvPicPr>
            <p:cNvPr id="631" name="Picture 2" descr="Picture 2"/>
            <p:cNvPicPr>
              <a:picLocks noChangeAspect="1"/>
            </p:cNvPicPr>
            <p:nvPr/>
          </p:nvPicPr>
          <p:blipFill>
            <a:blip r:embed="rId2">
              <a:extLst/>
            </a:blip>
            <a:stretch>
              <a:fillRect/>
            </a:stretch>
          </p:blipFill>
          <p:spPr>
            <a:xfrm>
              <a:off x="0" y="0"/>
              <a:ext cx="7231074" cy="2731424"/>
            </a:xfrm>
            <a:prstGeom prst="rect">
              <a:avLst/>
            </a:prstGeom>
            <a:ln w="12700" cap="flat">
              <a:noFill/>
              <a:miter lim="400000"/>
            </a:ln>
            <a:effectLst/>
          </p:spPr>
        </p:pic>
        <p:sp>
          <p:nvSpPr>
            <p:cNvPr id="632" name="TextBox 9"/>
            <p:cNvSpPr txBox="1"/>
            <p:nvPr/>
          </p:nvSpPr>
          <p:spPr>
            <a:xfrm>
              <a:off x="1149597" y="1027157"/>
              <a:ext cx="1234242" cy="31339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600">
                  <a:latin typeface="Arial"/>
                  <a:ea typeface="Arial"/>
                  <a:cs typeface="Arial"/>
                  <a:sym typeface="Arial"/>
                </a:defRPr>
              </a:lvl1pPr>
            </a:lstStyle>
            <a:p>
              <a:pPr/>
              <a:r>
                <a:t>__________</a:t>
              </a:r>
            </a:p>
          </p:txBody>
        </p:sp>
        <p:sp>
          <p:nvSpPr>
            <p:cNvPr id="633" name="TextBox 11"/>
            <p:cNvSpPr txBox="1"/>
            <p:nvPr/>
          </p:nvSpPr>
          <p:spPr>
            <a:xfrm>
              <a:off x="982895" y="1879290"/>
              <a:ext cx="1234242" cy="31339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600">
                  <a:latin typeface="Arial"/>
                  <a:ea typeface="Arial"/>
                  <a:cs typeface="Arial"/>
                  <a:sym typeface="Arial"/>
                </a:defRPr>
              </a:lvl1pPr>
            </a:lstStyle>
            <a:p>
              <a:pPr/>
              <a:r>
                <a:t>__________</a:t>
              </a:r>
            </a:p>
          </p:txBody>
        </p:sp>
      </p:grpSp>
      <p:grpSp>
        <p:nvGrpSpPr>
          <p:cNvPr id="641" name="Group 13"/>
          <p:cNvGrpSpPr/>
          <p:nvPr/>
        </p:nvGrpSpPr>
        <p:grpSpPr>
          <a:xfrm>
            <a:off x="2480460" y="4048030"/>
            <a:ext cx="7231075" cy="2568196"/>
            <a:chOff x="0" y="0"/>
            <a:chExt cx="7231073" cy="2568194"/>
          </a:xfrm>
        </p:grpSpPr>
        <p:pic>
          <p:nvPicPr>
            <p:cNvPr id="635" name="Picture 8" descr="Picture 8"/>
            <p:cNvPicPr>
              <a:picLocks noChangeAspect="1"/>
            </p:cNvPicPr>
            <p:nvPr/>
          </p:nvPicPr>
          <p:blipFill>
            <a:blip r:embed="rId3">
              <a:extLst/>
            </a:blip>
            <a:stretch>
              <a:fillRect/>
            </a:stretch>
          </p:blipFill>
          <p:spPr>
            <a:xfrm>
              <a:off x="0" y="0"/>
              <a:ext cx="7231074" cy="2568195"/>
            </a:xfrm>
            <a:prstGeom prst="rect">
              <a:avLst/>
            </a:prstGeom>
            <a:ln w="12700" cap="flat">
              <a:noFill/>
              <a:miter lim="400000"/>
            </a:ln>
            <a:effectLst/>
          </p:spPr>
        </p:pic>
        <p:sp>
          <p:nvSpPr>
            <p:cNvPr id="636" name="TextBox 7"/>
            <p:cNvSpPr txBox="1"/>
            <p:nvPr/>
          </p:nvSpPr>
          <p:spPr>
            <a:xfrm>
              <a:off x="1239568" y="939151"/>
              <a:ext cx="1347252" cy="31339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600">
                  <a:latin typeface="Arial"/>
                  <a:ea typeface="Arial"/>
                  <a:cs typeface="Arial"/>
                  <a:sym typeface="Arial"/>
                </a:defRPr>
              </a:lvl1pPr>
            </a:lstStyle>
            <a:p>
              <a:pPr/>
              <a:r>
                <a:t>___________</a:t>
              </a:r>
            </a:p>
          </p:txBody>
        </p:sp>
        <p:sp>
          <p:nvSpPr>
            <p:cNvPr id="637" name="TextBox 8"/>
            <p:cNvSpPr txBox="1"/>
            <p:nvPr/>
          </p:nvSpPr>
          <p:spPr>
            <a:xfrm>
              <a:off x="1722474" y="1251046"/>
              <a:ext cx="1347252" cy="31339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600">
                  <a:latin typeface="Arial"/>
                  <a:ea typeface="Arial"/>
                  <a:cs typeface="Arial"/>
                  <a:sym typeface="Arial"/>
                </a:defRPr>
              </a:lvl1pPr>
            </a:lstStyle>
            <a:p>
              <a:pPr/>
              <a:r>
                <a:t>___________</a:t>
              </a:r>
            </a:p>
          </p:txBody>
        </p:sp>
        <p:pic>
          <p:nvPicPr>
            <p:cNvPr id="638" name="Ink 1" descr="Ink 1"/>
            <p:cNvPicPr>
              <a:picLocks noChangeAspect="1"/>
            </p:cNvPicPr>
            <p:nvPr/>
          </p:nvPicPr>
          <p:blipFill>
            <a:blip r:embed="rId4">
              <a:extLst/>
            </a:blip>
            <a:stretch>
              <a:fillRect/>
            </a:stretch>
          </p:blipFill>
          <p:spPr>
            <a:xfrm>
              <a:off x="6299412" y="1870703"/>
              <a:ext cx="69841" cy="199081"/>
            </a:xfrm>
            <a:prstGeom prst="rect">
              <a:avLst/>
            </a:prstGeom>
            <a:ln w="12700" cap="flat">
              <a:noFill/>
              <a:miter lim="400000"/>
            </a:ln>
            <a:effectLst/>
          </p:spPr>
        </p:pic>
        <p:pic>
          <p:nvPicPr>
            <p:cNvPr id="639" name="Ink 2" descr="Ink 2"/>
            <p:cNvPicPr>
              <a:picLocks noChangeAspect="1"/>
            </p:cNvPicPr>
            <p:nvPr/>
          </p:nvPicPr>
          <p:blipFill>
            <a:blip r:embed="rId5">
              <a:extLst/>
            </a:blip>
            <a:stretch>
              <a:fillRect/>
            </a:stretch>
          </p:blipFill>
          <p:spPr>
            <a:xfrm>
              <a:off x="7042452" y="1864223"/>
              <a:ext cx="49681" cy="210961"/>
            </a:xfrm>
            <a:prstGeom prst="rect">
              <a:avLst/>
            </a:prstGeom>
            <a:ln w="12700" cap="flat">
              <a:noFill/>
              <a:miter lim="400000"/>
            </a:ln>
            <a:effectLst/>
          </p:spPr>
        </p:pic>
        <p:sp>
          <p:nvSpPr>
            <p:cNvPr id="640" name="TextBox 12"/>
            <p:cNvSpPr txBox="1"/>
            <p:nvPr/>
          </p:nvSpPr>
          <p:spPr>
            <a:xfrm>
              <a:off x="1072476" y="1807649"/>
              <a:ext cx="1347252" cy="31339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600">
                  <a:latin typeface="Arial"/>
                  <a:ea typeface="Arial"/>
                  <a:cs typeface="Arial"/>
                  <a:sym typeface="Arial"/>
                </a:defRPr>
              </a:lvl1pPr>
            </a:lstStyle>
            <a:p>
              <a:pPr/>
              <a:r>
                <a:t>___________</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4" name="Picture 2" descr="Picture 2"/>
          <p:cNvPicPr>
            <a:picLocks noChangeAspect="1"/>
          </p:cNvPicPr>
          <p:nvPr/>
        </p:nvPicPr>
        <p:blipFill>
          <a:blip r:embed="rId3">
            <a:extLst/>
          </a:blip>
          <a:stretch>
            <a:fillRect/>
          </a:stretch>
        </p:blipFill>
        <p:spPr>
          <a:xfrm>
            <a:off x="296092" y="1142479"/>
            <a:ext cx="11800114" cy="5114921"/>
          </a:xfrm>
          <a:prstGeom prst="rect">
            <a:avLst/>
          </a:prstGeom>
          <a:ln w="12700">
            <a:miter lim="400000"/>
          </a:ln>
        </p:spPr>
      </p:pic>
      <p:pic>
        <p:nvPicPr>
          <p:cNvPr id="645" name="Picture 2" descr="Picture 2"/>
          <p:cNvPicPr>
            <a:picLocks noChangeAspect="1"/>
          </p:cNvPicPr>
          <p:nvPr/>
        </p:nvPicPr>
        <p:blipFill>
          <a:blip r:embed="rId4">
            <a:extLst/>
          </a:blip>
          <a:stretch>
            <a:fillRect/>
          </a:stretch>
        </p:blipFill>
        <p:spPr>
          <a:xfrm>
            <a:off x="3668848" y="2695483"/>
            <a:ext cx="2052683" cy="317501"/>
          </a:xfrm>
          <a:prstGeom prst="rect">
            <a:avLst/>
          </a:prstGeom>
          <a:ln w="12700">
            <a:miter lim="400000"/>
          </a:ln>
        </p:spPr>
      </p:pic>
      <p:pic>
        <p:nvPicPr>
          <p:cNvPr id="646" name="Picture 5" descr="Picture 5"/>
          <p:cNvPicPr>
            <a:picLocks noChangeAspect="1"/>
          </p:cNvPicPr>
          <p:nvPr/>
        </p:nvPicPr>
        <p:blipFill>
          <a:blip r:embed="rId5">
            <a:extLst/>
          </a:blip>
          <a:stretch>
            <a:fillRect/>
          </a:stretch>
        </p:blipFill>
        <p:spPr>
          <a:xfrm>
            <a:off x="3926659" y="5255803"/>
            <a:ext cx="1402988" cy="317501"/>
          </a:xfrm>
          <a:prstGeom prst="rect">
            <a:avLst/>
          </a:prstGeom>
          <a:ln w="12700">
            <a:miter lim="400000"/>
          </a:ln>
        </p:spPr>
      </p:pic>
      <p:sp>
        <p:nvSpPr>
          <p:cNvPr id="647" name="Straight Connector 7"/>
          <p:cNvSpPr/>
          <p:nvPr/>
        </p:nvSpPr>
        <p:spPr>
          <a:xfrm>
            <a:off x="3762102" y="3012983"/>
            <a:ext cx="1776549" cy="1"/>
          </a:xfrm>
          <a:prstGeom prst="line">
            <a:avLst/>
          </a:prstGeom>
          <a:ln w="12700" cap="rnd">
            <a:solidFill>
              <a:srgbClr val="000000"/>
            </a:solidFill>
          </a:ln>
        </p:spPr>
        <p:txBody>
          <a:bodyPr lIns="45719" rIns="45719"/>
          <a:lstStyle/>
          <a:p>
            <a:pPr/>
          </a:p>
        </p:txBody>
      </p:sp>
      <p:sp>
        <p:nvSpPr>
          <p:cNvPr id="648" name="Straight Connector 9"/>
          <p:cNvSpPr/>
          <p:nvPr/>
        </p:nvSpPr>
        <p:spPr>
          <a:xfrm>
            <a:off x="3762102" y="5586184"/>
            <a:ext cx="1776549" cy="1"/>
          </a:xfrm>
          <a:prstGeom prst="line">
            <a:avLst/>
          </a:prstGeom>
          <a:ln w="12700" cap="rnd">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Rectangle 1"/>
          <p:cNvSpPr txBox="1"/>
          <p:nvPr/>
        </p:nvSpPr>
        <p:spPr>
          <a:xfrm>
            <a:off x="3341272" y="245257"/>
            <a:ext cx="5509455"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000">
                <a:latin typeface="+mj-lt"/>
                <a:ea typeface="+mj-ea"/>
                <a:cs typeface="+mj-cs"/>
                <a:sym typeface="Helvetica"/>
              </a:defRPr>
            </a:lvl1pPr>
          </a:lstStyle>
          <a:p>
            <a:pPr/>
            <a:r>
              <a:t>Determining COGS for a Merchandising Firm</a:t>
            </a:r>
          </a:p>
        </p:txBody>
      </p:sp>
      <p:grpSp>
        <p:nvGrpSpPr>
          <p:cNvPr id="655" name="Group 2"/>
          <p:cNvGrpSpPr/>
          <p:nvPr/>
        </p:nvGrpSpPr>
        <p:grpSpPr>
          <a:xfrm>
            <a:off x="571111" y="841492"/>
            <a:ext cx="6665060" cy="2367168"/>
            <a:chOff x="0" y="0"/>
            <a:chExt cx="6665058" cy="2367167"/>
          </a:xfrm>
        </p:grpSpPr>
        <p:pic>
          <p:nvPicPr>
            <p:cNvPr id="653" name="Picture 8" descr="Picture 8"/>
            <p:cNvPicPr>
              <a:picLocks noChangeAspect="1"/>
            </p:cNvPicPr>
            <p:nvPr/>
          </p:nvPicPr>
          <p:blipFill>
            <a:blip r:embed="rId2">
              <a:extLst/>
            </a:blip>
            <a:stretch>
              <a:fillRect/>
            </a:stretch>
          </p:blipFill>
          <p:spPr>
            <a:xfrm>
              <a:off x="0" y="0"/>
              <a:ext cx="6665059" cy="2367168"/>
            </a:xfrm>
            <a:prstGeom prst="rect">
              <a:avLst/>
            </a:prstGeom>
            <a:ln w="12700" cap="flat">
              <a:noFill/>
              <a:miter lim="400000"/>
            </a:ln>
            <a:effectLst/>
          </p:spPr>
        </p:pic>
        <p:sp>
          <p:nvSpPr>
            <p:cNvPr id="654" name="Rectangle 4"/>
            <p:cNvSpPr/>
            <p:nvPr/>
          </p:nvSpPr>
          <p:spPr>
            <a:xfrm>
              <a:off x="324786" y="1173644"/>
              <a:ext cx="2560680" cy="230886"/>
            </a:xfrm>
            <a:prstGeom prst="rect">
              <a:avLst/>
            </a:prstGeom>
            <a:noFill/>
            <a:ln w="12700" cap="flat">
              <a:solidFill>
                <a:srgbClr val="C0000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Rectangle 1"/>
          <p:cNvSpPr txBox="1"/>
          <p:nvPr/>
        </p:nvSpPr>
        <p:spPr>
          <a:xfrm>
            <a:off x="3341272" y="245257"/>
            <a:ext cx="5509455"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000">
                <a:latin typeface="+mj-lt"/>
                <a:ea typeface="+mj-ea"/>
                <a:cs typeface="+mj-cs"/>
                <a:sym typeface="Helvetica"/>
              </a:defRPr>
            </a:lvl1pPr>
          </a:lstStyle>
          <a:p>
            <a:pPr/>
            <a:r>
              <a:t>Determining COGS for a Merchandising Firm</a:t>
            </a:r>
          </a:p>
        </p:txBody>
      </p:sp>
      <p:grpSp>
        <p:nvGrpSpPr>
          <p:cNvPr id="660" name="Group 2"/>
          <p:cNvGrpSpPr/>
          <p:nvPr/>
        </p:nvGrpSpPr>
        <p:grpSpPr>
          <a:xfrm>
            <a:off x="571111" y="841492"/>
            <a:ext cx="6665060" cy="2367168"/>
            <a:chOff x="0" y="0"/>
            <a:chExt cx="6665058" cy="2367167"/>
          </a:xfrm>
        </p:grpSpPr>
        <p:pic>
          <p:nvPicPr>
            <p:cNvPr id="658" name="Picture 8" descr="Picture 8"/>
            <p:cNvPicPr>
              <a:picLocks noChangeAspect="1"/>
            </p:cNvPicPr>
            <p:nvPr/>
          </p:nvPicPr>
          <p:blipFill>
            <a:blip r:embed="rId2">
              <a:extLst/>
            </a:blip>
            <a:stretch>
              <a:fillRect/>
            </a:stretch>
          </p:blipFill>
          <p:spPr>
            <a:xfrm>
              <a:off x="0" y="0"/>
              <a:ext cx="6665059" cy="2367168"/>
            </a:xfrm>
            <a:prstGeom prst="rect">
              <a:avLst/>
            </a:prstGeom>
            <a:ln w="12700" cap="flat">
              <a:noFill/>
              <a:miter lim="400000"/>
            </a:ln>
            <a:effectLst/>
          </p:spPr>
        </p:pic>
        <p:sp>
          <p:nvSpPr>
            <p:cNvPr id="659" name="Rectangle 4"/>
            <p:cNvSpPr/>
            <p:nvPr/>
          </p:nvSpPr>
          <p:spPr>
            <a:xfrm>
              <a:off x="324786" y="1173644"/>
              <a:ext cx="2560680" cy="230886"/>
            </a:xfrm>
            <a:prstGeom prst="rect">
              <a:avLst/>
            </a:prstGeom>
            <a:noFill/>
            <a:ln w="12700" cap="flat">
              <a:solidFill>
                <a:srgbClr val="C0000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664" name="Group 5"/>
          <p:cNvGrpSpPr/>
          <p:nvPr/>
        </p:nvGrpSpPr>
        <p:grpSpPr>
          <a:xfrm>
            <a:off x="571111" y="3296796"/>
            <a:ext cx="6665060" cy="3365818"/>
            <a:chOff x="0" y="0"/>
            <a:chExt cx="6665058" cy="3365817"/>
          </a:xfrm>
        </p:grpSpPr>
        <p:pic>
          <p:nvPicPr>
            <p:cNvPr id="661" name="Picture 4" descr="Picture 4"/>
            <p:cNvPicPr>
              <a:picLocks noChangeAspect="1"/>
            </p:cNvPicPr>
            <p:nvPr/>
          </p:nvPicPr>
          <p:blipFill>
            <a:blip r:embed="rId3">
              <a:extLst/>
            </a:blip>
            <a:stretch>
              <a:fillRect/>
            </a:stretch>
          </p:blipFill>
          <p:spPr>
            <a:xfrm>
              <a:off x="0" y="0"/>
              <a:ext cx="6665059" cy="3365818"/>
            </a:xfrm>
            <a:prstGeom prst="rect">
              <a:avLst/>
            </a:prstGeom>
            <a:ln w="12700" cap="flat">
              <a:noFill/>
              <a:miter lim="400000"/>
            </a:ln>
            <a:effectLst/>
          </p:spPr>
        </p:pic>
        <p:sp>
          <p:nvSpPr>
            <p:cNvPr id="662" name="Rectangle 7"/>
            <p:cNvSpPr/>
            <p:nvPr/>
          </p:nvSpPr>
          <p:spPr>
            <a:xfrm>
              <a:off x="170642" y="2916772"/>
              <a:ext cx="2560680" cy="230886"/>
            </a:xfrm>
            <a:prstGeom prst="rect">
              <a:avLst/>
            </a:prstGeom>
            <a:noFill/>
            <a:ln w="12700" cap="flat">
              <a:solidFill>
                <a:srgbClr val="C0000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63" name="Rectangle 8"/>
            <p:cNvSpPr/>
            <p:nvPr/>
          </p:nvSpPr>
          <p:spPr>
            <a:xfrm>
              <a:off x="434115" y="1432144"/>
              <a:ext cx="1407743" cy="230886"/>
            </a:xfrm>
            <a:prstGeom prst="rect">
              <a:avLst/>
            </a:prstGeom>
            <a:noFill/>
            <a:ln w="12700" cap="flat">
              <a:solidFill>
                <a:srgbClr val="00B0F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Rectangle 1"/>
          <p:cNvSpPr txBox="1"/>
          <p:nvPr/>
        </p:nvSpPr>
        <p:spPr>
          <a:xfrm>
            <a:off x="3341272" y="245257"/>
            <a:ext cx="5509455"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000">
                <a:latin typeface="+mj-lt"/>
                <a:ea typeface="+mj-ea"/>
                <a:cs typeface="+mj-cs"/>
                <a:sym typeface="Helvetica"/>
              </a:defRPr>
            </a:lvl1pPr>
          </a:lstStyle>
          <a:p>
            <a:pPr/>
            <a:r>
              <a:t>Determining COGS for a Merchandising Firm</a:t>
            </a:r>
          </a:p>
        </p:txBody>
      </p:sp>
      <p:grpSp>
        <p:nvGrpSpPr>
          <p:cNvPr id="669" name="Group 2"/>
          <p:cNvGrpSpPr/>
          <p:nvPr/>
        </p:nvGrpSpPr>
        <p:grpSpPr>
          <a:xfrm>
            <a:off x="571111" y="841492"/>
            <a:ext cx="6665060" cy="2367168"/>
            <a:chOff x="0" y="0"/>
            <a:chExt cx="6665058" cy="2367167"/>
          </a:xfrm>
        </p:grpSpPr>
        <p:pic>
          <p:nvPicPr>
            <p:cNvPr id="667" name="Picture 8" descr="Picture 8"/>
            <p:cNvPicPr>
              <a:picLocks noChangeAspect="1"/>
            </p:cNvPicPr>
            <p:nvPr/>
          </p:nvPicPr>
          <p:blipFill>
            <a:blip r:embed="rId2">
              <a:extLst/>
            </a:blip>
            <a:stretch>
              <a:fillRect/>
            </a:stretch>
          </p:blipFill>
          <p:spPr>
            <a:xfrm>
              <a:off x="0" y="0"/>
              <a:ext cx="6665059" cy="2367168"/>
            </a:xfrm>
            <a:prstGeom prst="rect">
              <a:avLst/>
            </a:prstGeom>
            <a:ln w="12700" cap="flat">
              <a:noFill/>
              <a:miter lim="400000"/>
            </a:ln>
            <a:effectLst/>
          </p:spPr>
        </p:pic>
        <p:sp>
          <p:nvSpPr>
            <p:cNvPr id="668" name="Rectangle 4"/>
            <p:cNvSpPr/>
            <p:nvPr/>
          </p:nvSpPr>
          <p:spPr>
            <a:xfrm>
              <a:off x="324786" y="1173644"/>
              <a:ext cx="2560680" cy="230886"/>
            </a:xfrm>
            <a:prstGeom prst="rect">
              <a:avLst/>
            </a:prstGeom>
            <a:noFill/>
            <a:ln w="12700" cap="flat">
              <a:solidFill>
                <a:srgbClr val="C0000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673" name="Group 5"/>
          <p:cNvGrpSpPr/>
          <p:nvPr/>
        </p:nvGrpSpPr>
        <p:grpSpPr>
          <a:xfrm>
            <a:off x="571111" y="3296796"/>
            <a:ext cx="6665060" cy="3365818"/>
            <a:chOff x="0" y="0"/>
            <a:chExt cx="6665058" cy="3365817"/>
          </a:xfrm>
        </p:grpSpPr>
        <p:pic>
          <p:nvPicPr>
            <p:cNvPr id="670" name="Picture 4" descr="Picture 4"/>
            <p:cNvPicPr>
              <a:picLocks noChangeAspect="1"/>
            </p:cNvPicPr>
            <p:nvPr/>
          </p:nvPicPr>
          <p:blipFill>
            <a:blip r:embed="rId3">
              <a:extLst/>
            </a:blip>
            <a:stretch>
              <a:fillRect/>
            </a:stretch>
          </p:blipFill>
          <p:spPr>
            <a:xfrm>
              <a:off x="0" y="0"/>
              <a:ext cx="6665059" cy="3365818"/>
            </a:xfrm>
            <a:prstGeom prst="rect">
              <a:avLst/>
            </a:prstGeom>
            <a:ln w="12700" cap="flat">
              <a:noFill/>
              <a:miter lim="400000"/>
            </a:ln>
            <a:effectLst/>
          </p:spPr>
        </p:pic>
        <p:sp>
          <p:nvSpPr>
            <p:cNvPr id="671" name="Rectangle 7"/>
            <p:cNvSpPr/>
            <p:nvPr/>
          </p:nvSpPr>
          <p:spPr>
            <a:xfrm>
              <a:off x="170642" y="2916772"/>
              <a:ext cx="2560680" cy="230886"/>
            </a:xfrm>
            <a:prstGeom prst="rect">
              <a:avLst/>
            </a:prstGeom>
            <a:noFill/>
            <a:ln w="12700" cap="flat">
              <a:solidFill>
                <a:srgbClr val="C0000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72" name="Rectangle 8"/>
            <p:cNvSpPr/>
            <p:nvPr/>
          </p:nvSpPr>
          <p:spPr>
            <a:xfrm>
              <a:off x="434115" y="1432144"/>
              <a:ext cx="1407743" cy="230886"/>
            </a:xfrm>
            <a:prstGeom prst="rect">
              <a:avLst/>
            </a:prstGeom>
            <a:noFill/>
            <a:ln w="12700" cap="flat">
              <a:solidFill>
                <a:srgbClr val="00B0F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676" name="Group 9"/>
          <p:cNvGrpSpPr/>
          <p:nvPr/>
        </p:nvGrpSpPr>
        <p:grpSpPr>
          <a:xfrm>
            <a:off x="7867463" y="4208912"/>
            <a:ext cx="3834791" cy="1541586"/>
            <a:chOff x="0" y="0"/>
            <a:chExt cx="3834789" cy="1541585"/>
          </a:xfrm>
        </p:grpSpPr>
        <p:pic>
          <p:nvPicPr>
            <p:cNvPr id="674" name="Picture 6" descr="Picture 6"/>
            <p:cNvPicPr>
              <a:picLocks noChangeAspect="1"/>
            </p:cNvPicPr>
            <p:nvPr/>
          </p:nvPicPr>
          <p:blipFill>
            <a:blip r:embed="rId4">
              <a:extLst/>
            </a:blip>
            <a:stretch>
              <a:fillRect/>
            </a:stretch>
          </p:blipFill>
          <p:spPr>
            <a:xfrm>
              <a:off x="0" y="-1"/>
              <a:ext cx="3834790" cy="1541587"/>
            </a:xfrm>
            <a:prstGeom prst="rect">
              <a:avLst/>
            </a:prstGeom>
            <a:ln w="12700" cap="flat">
              <a:noFill/>
              <a:miter lim="400000"/>
            </a:ln>
            <a:effectLst/>
          </p:spPr>
        </p:pic>
        <p:sp>
          <p:nvSpPr>
            <p:cNvPr id="675" name="Rectangle 11"/>
            <p:cNvSpPr/>
            <p:nvPr/>
          </p:nvSpPr>
          <p:spPr>
            <a:xfrm>
              <a:off x="251741" y="1184452"/>
              <a:ext cx="3243170" cy="228601"/>
            </a:xfrm>
            <a:prstGeom prst="rect">
              <a:avLst/>
            </a:prstGeom>
            <a:noFill/>
            <a:ln w="12700" cap="flat">
              <a:solidFill>
                <a:srgbClr val="00B0F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itle 1"/>
          <p:cNvSpPr txBox="1"/>
          <p:nvPr>
            <p:ph type="title"/>
          </p:nvPr>
        </p:nvSpPr>
        <p:spPr>
          <a:xfrm>
            <a:off x="422045" y="565332"/>
            <a:ext cx="2781944" cy="1569661"/>
          </a:xfrm>
          <a:prstGeom prst="rect">
            <a:avLst/>
          </a:prstGeom>
        </p:spPr>
        <p:txBody>
          <a:bodyPr/>
          <a:lstStyle>
            <a:lvl1pPr>
              <a:defRPr cap="none" sz="2400"/>
            </a:lvl1pPr>
          </a:lstStyle>
          <a:p>
            <a:pPr/>
            <a:r>
              <a:t>Financial and Managerial Accounting Comparative</a:t>
            </a:r>
          </a:p>
        </p:txBody>
      </p:sp>
      <p:sp>
        <p:nvSpPr>
          <p:cNvPr id="459"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0" name="Picture 2" descr="Picture 2"/>
          <p:cNvPicPr>
            <a:picLocks noChangeAspect="1"/>
          </p:cNvPicPr>
          <p:nvPr/>
        </p:nvPicPr>
        <p:blipFill>
          <a:blip r:embed="rId3">
            <a:extLst/>
          </a:blip>
          <a:stretch>
            <a:fillRect/>
          </a:stretch>
        </p:blipFill>
        <p:spPr>
          <a:xfrm>
            <a:off x="3531646" y="612232"/>
            <a:ext cx="8238309" cy="611584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9" name="Picture 2" descr="Picture 2"/>
          <p:cNvPicPr>
            <a:picLocks noChangeAspect="1"/>
          </p:cNvPicPr>
          <p:nvPr/>
        </p:nvPicPr>
        <p:blipFill>
          <a:blip r:embed="rId3">
            <a:extLst/>
          </a:blip>
          <a:stretch>
            <a:fillRect/>
          </a:stretch>
        </p:blipFill>
        <p:spPr>
          <a:xfrm>
            <a:off x="1511300" y="1171075"/>
            <a:ext cx="9169400" cy="5550983"/>
          </a:xfrm>
          <a:prstGeom prst="rect">
            <a:avLst/>
          </a:prstGeom>
          <a:ln w="12700">
            <a:miter lim="400000"/>
          </a:ln>
        </p:spPr>
      </p:pic>
      <p:sp>
        <p:nvSpPr>
          <p:cNvPr id="680" name="TextBox 4"/>
          <p:cNvSpPr txBox="1"/>
          <p:nvPr/>
        </p:nvSpPr>
        <p:spPr>
          <a:xfrm>
            <a:off x="493955" y="770965"/>
            <a:ext cx="1120409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latin typeface="+mj-lt"/>
                <a:ea typeface="+mj-ea"/>
                <a:cs typeface="+mj-cs"/>
                <a:sym typeface="Helvetica"/>
              </a:defRPr>
            </a:lvl1pPr>
          </a:lstStyle>
          <a:p>
            <a:pPr/>
            <a:r>
              <a:t>Factory Layout for Dinosaur Vinyl and Manufacturing Costs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5" name="TextBox 2"/>
          <p:cNvSpPr txBox="1"/>
          <p:nvPr/>
        </p:nvSpPr>
        <p:spPr>
          <a:xfrm>
            <a:off x="493955" y="770965"/>
            <a:ext cx="1120409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latin typeface="+mj-lt"/>
                <a:ea typeface="+mj-ea"/>
                <a:cs typeface="+mj-cs"/>
                <a:sym typeface="Helvetica"/>
              </a:defRPr>
            </a:lvl1pPr>
          </a:lstStyle>
          <a:p>
            <a:pPr/>
            <a:r>
              <a:t>Organizational Chart for a Manufacturing Company</a:t>
            </a:r>
          </a:p>
        </p:txBody>
      </p:sp>
      <p:pic>
        <p:nvPicPr>
          <p:cNvPr id="686" name="Picture 2" descr="Picture 2"/>
          <p:cNvPicPr>
            <a:picLocks noChangeAspect="1"/>
          </p:cNvPicPr>
          <p:nvPr/>
        </p:nvPicPr>
        <p:blipFill>
          <a:blip r:embed="rId2">
            <a:extLst/>
          </a:blip>
          <a:stretch>
            <a:fillRect/>
          </a:stretch>
        </p:blipFill>
        <p:spPr>
          <a:xfrm>
            <a:off x="874058" y="1442670"/>
            <a:ext cx="10443883" cy="498124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689" name="TextBox 2"/>
          <p:cNvSpPr txBox="1"/>
          <p:nvPr/>
        </p:nvSpPr>
        <p:spPr>
          <a:xfrm>
            <a:off x="610493" y="701391"/>
            <a:ext cx="1095459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mj-lt"/>
                <a:ea typeface="+mj-ea"/>
                <a:cs typeface="+mj-cs"/>
                <a:sym typeface="Helvetica"/>
              </a:defRPr>
            </a:lvl1pPr>
          </a:lstStyle>
          <a:p>
            <a:pPr/>
            <a:r>
              <a:t>Flow of Materials from Raw Materials to Finished Goods</a:t>
            </a:r>
          </a:p>
        </p:txBody>
      </p:sp>
      <p:sp>
        <p:nvSpPr>
          <p:cNvPr id="690" name="Rectangle 10"/>
          <p:cNvSpPr/>
          <p:nvPr/>
        </p:nvSpPr>
        <p:spPr>
          <a:xfrm>
            <a:off x="1240573"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691" name="Rectangle 10"/>
          <p:cNvSpPr/>
          <p:nvPr/>
        </p:nvSpPr>
        <p:spPr>
          <a:xfrm>
            <a:off x="5038381"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692" name="Rectangle 10"/>
          <p:cNvSpPr/>
          <p:nvPr/>
        </p:nvSpPr>
        <p:spPr>
          <a:xfrm>
            <a:off x="8836187"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693" name="Line"/>
          <p:cNvSpPr/>
          <p:nvPr/>
        </p:nvSpPr>
        <p:spPr>
          <a:xfrm>
            <a:off x="3420663" y="3429000"/>
            <a:ext cx="1561470" cy="0"/>
          </a:xfrm>
          <a:prstGeom prst="line">
            <a:avLst/>
          </a:prstGeom>
          <a:ln w="22225" cap="rnd">
            <a:solidFill>
              <a:srgbClr val="535353"/>
            </a:solidFill>
            <a:tailEnd type="triangle"/>
          </a:ln>
        </p:spPr>
        <p:txBody>
          <a:bodyPr lIns="45719" rIns="45719"/>
          <a:lstStyle/>
          <a:p>
            <a:pPr/>
          </a:p>
        </p:txBody>
      </p:sp>
      <p:sp>
        <p:nvSpPr>
          <p:cNvPr id="694" name="Line"/>
          <p:cNvSpPr/>
          <p:nvPr/>
        </p:nvSpPr>
        <p:spPr>
          <a:xfrm>
            <a:off x="7219725" y="3429000"/>
            <a:ext cx="1561469" cy="0"/>
          </a:xfrm>
          <a:prstGeom prst="line">
            <a:avLst/>
          </a:prstGeom>
          <a:ln w="22225" cap="rnd">
            <a:solidFill>
              <a:srgbClr val="535353"/>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699" name="TextBox 2"/>
          <p:cNvSpPr txBox="1"/>
          <p:nvPr/>
        </p:nvSpPr>
        <p:spPr>
          <a:xfrm>
            <a:off x="431202" y="770965"/>
            <a:ext cx="11329595"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000">
                <a:latin typeface="+mj-lt"/>
                <a:ea typeface="+mj-ea"/>
                <a:cs typeface="+mj-cs"/>
                <a:sym typeface="Helvetica"/>
              </a:defRPr>
            </a:lvl1pPr>
          </a:lstStyle>
          <a:p>
            <a:pPr/>
            <a:r>
              <a:t>Manufacturing Costs</a:t>
            </a:r>
          </a:p>
        </p:txBody>
      </p:sp>
      <p:grpSp>
        <p:nvGrpSpPr>
          <p:cNvPr id="710" name="Group 9"/>
          <p:cNvGrpSpPr/>
          <p:nvPr/>
        </p:nvGrpSpPr>
        <p:grpSpPr>
          <a:xfrm>
            <a:off x="1321021" y="2202755"/>
            <a:ext cx="8871547" cy="2215951"/>
            <a:chOff x="0" y="0"/>
            <a:chExt cx="8871545" cy="2215950"/>
          </a:xfrm>
        </p:grpSpPr>
        <p:grpSp>
          <p:nvGrpSpPr>
            <p:cNvPr id="702" name="Rectangle 1"/>
            <p:cNvGrpSpPr/>
            <p:nvPr/>
          </p:nvGrpSpPr>
          <p:grpSpPr>
            <a:xfrm>
              <a:off x="2" y="680114"/>
              <a:ext cx="2769834" cy="1535837"/>
              <a:chOff x="0" y="0"/>
              <a:chExt cx="2769833" cy="1535836"/>
            </a:xfrm>
          </p:grpSpPr>
          <p:sp>
            <p:nvSpPr>
              <p:cNvPr id="700" name="Rectangle"/>
              <p:cNvSpPr/>
              <p:nvPr/>
            </p:nvSpPr>
            <p:spPr>
              <a:xfrm>
                <a:off x="-1" y="0"/>
                <a:ext cx="2769835" cy="1535837"/>
              </a:xfrm>
              <a:prstGeom prst="rect">
                <a:avLst/>
              </a:prstGeom>
              <a:solidFill>
                <a:srgbClr val="D6E8F1"/>
              </a:solidFill>
              <a:ln w="22225" cap="rnd">
                <a:solidFill>
                  <a:srgbClr val="6C388E"/>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01" name="Direct Materials"/>
              <p:cNvSpPr txBox="1"/>
              <p:nvPr/>
            </p:nvSpPr>
            <p:spPr>
              <a:xfrm>
                <a:off x="56832" y="569798"/>
                <a:ext cx="2656169"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000">
                    <a:solidFill>
                      <a:srgbClr val="002060"/>
                    </a:solidFill>
                    <a:latin typeface="+mj-lt"/>
                    <a:ea typeface="+mj-ea"/>
                    <a:cs typeface="+mj-cs"/>
                    <a:sym typeface="Helvetica"/>
                  </a:defRPr>
                </a:lvl1pPr>
              </a:lstStyle>
              <a:p>
                <a:pPr/>
                <a:r>
                  <a:t>Direct Materials</a:t>
                </a:r>
              </a:p>
            </p:txBody>
          </p:sp>
        </p:grpSp>
        <p:grpSp>
          <p:nvGrpSpPr>
            <p:cNvPr id="705" name="Rectangle 5"/>
            <p:cNvGrpSpPr/>
            <p:nvPr/>
          </p:nvGrpSpPr>
          <p:grpSpPr>
            <a:xfrm>
              <a:off x="3050960" y="680114"/>
              <a:ext cx="2769834" cy="1535837"/>
              <a:chOff x="0" y="0"/>
              <a:chExt cx="2769833" cy="1535836"/>
            </a:xfrm>
          </p:grpSpPr>
          <p:sp>
            <p:nvSpPr>
              <p:cNvPr id="703" name="Rectangle"/>
              <p:cNvSpPr/>
              <p:nvPr/>
            </p:nvSpPr>
            <p:spPr>
              <a:xfrm>
                <a:off x="-1" y="0"/>
                <a:ext cx="2769835" cy="1535837"/>
              </a:xfrm>
              <a:prstGeom prst="rect">
                <a:avLst/>
              </a:prstGeom>
              <a:solidFill>
                <a:srgbClr val="D9F0EF"/>
              </a:solidFill>
              <a:ln w="22225" cap="rnd">
                <a:solidFill>
                  <a:srgbClr val="7030A0"/>
                </a:solidFill>
                <a:prstDash val="solid"/>
                <a:round/>
              </a:ln>
              <a:effectLst/>
            </p:spPr>
            <p:txBody>
              <a:bodyPr wrap="square" lIns="45719" tIns="45719" rIns="45719" bIns="45719" numCol="1" anchor="ctr">
                <a:noAutofit/>
              </a:bodyPr>
              <a:lstStyle/>
              <a:p>
                <a:pPr algn="ctr">
                  <a:defRPr b="1">
                    <a:solidFill>
                      <a:srgbClr val="002060"/>
                    </a:solidFill>
                    <a:latin typeface="+mj-lt"/>
                    <a:ea typeface="+mj-ea"/>
                    <a:cs typeface="+mj-cs"/>
                    <a:sym typeface="Helvetica"/>
                  </a:defRPr>
                </a:pPr>
              </a:p>
            </p:txBody>
          </p:sp>
          <p:sp>
            <p:nvSpPr>
              <p:cNvPr id="704" name="Direct Labor"/>
              <p:cNvSpPr txBox="1"/>
              <p:nvPr/>
            </p:nvSpPr>
            <p:spPr>
              <a:xfrm>
                <a:off x="56832" y="569798"/>
                <a:ext cx="2656169"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000">
                    <a:solidFill>
                      <a:srgbClr val="002060"/>
                    </a:solidFill>
                    <a:latin typeface="+mj-lt"/>
                    <a:ea typeface="+mj-ea"/>
                    <a:cs typeface="+mj-cs"/>
                    <a:sym typeface="Helvetica"/>
                  </a:defRPr>
                </a:lvl1pPr>
              </a:lstStyle>
              <a:p>
                <a:pPr/>
                <a:r>
                  <a:t>Direct Labor</a:t>
                </a:r>
              </a:p>
            </p:txBody>
          </p:sp>
        </p:grpSp>
        <p:grpSp>
          <p:nvGrpSpPr>
            <p:cNvPr id="708" name="Rectangle 6"/>
            <p:cNvGrpSpPr/>
            <p:nvPr/>
          </p:nvGrpSpPr>
          <p:grpSpPr>
            <a:xfrm>
              <a:off x="6101712" y="680113"/>
              <a:ext cx="2769834" cy="1535837"/>
              <a:chOff x="0" y="0"/>
              <a:chExt cx="2769833" cy="1535836"/>
            </a:xfrm>
          </p:grpSpPr>
          <p:sp>
            <p:nvSpPr>
              <p:cNvPr id="706" name="Rectangle"/>
              <p:cNvSpPr/>
              <p:nvPr/>
            </p:nvSpPr>
            <p:spPr>
              <a:xfrm>
                <a:off x="-1" y="0"/>
                <a:ext cx="2769835" cy="1535837"/>
              </a:xfrm>
              <a:prstGeom prst="rect">
                <a:avLst/>
              </a:prstGeom>
              <a:solidFill>
                <a:srgbClr val="D6F1E4"/>
              </a:solidFill>
              <a:ln w="22225" cap="rnd">
                <a:solidFill>
                  <a:srgbClr val="7030A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07" name="Manufacturing Overhead"/>
              <p:cNvSpPr txBox="1"/>
              <p:nvPr/>
            </p:nvSpPr>
            <p:spPr>
              <a:xfrm>
                <a:off x="56832" y="417398"/>
                <a:ext cx="2656169"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000">
                    <a:solidFill>
                      <a:srgbClr val="002060"/>
                    </a:solidFill>
                    <a:latin typeface="+mj-lt"/>
                    <a:ea typeface="+mj-ea"/>
                    <a:cs typeface="+mj-cs"/>
                    <a:sym typeface="Helvetica"/>
                  </a:defRPr>
                </a:lvl1pPr>
              </a:lstStyle>
              <a:p>
                <a:pPr/>
                <a:r>
                  <a:t>Manufacturing Overhead</a:t>
                </a:r>
              </a:p>
            </p:txBody>
          </p:sp>
        </p:grpSp>
        <p:sp>
          <p:nvSpPr>
            <p:cNvPr id="709" name="Left Brace 4"/>
            <p:cNvSpPr/>
            <p:nvPr/>
          </p:nvSpPr>
          <p:spPr>
            <a:xfrm rot="5400000">
              <a:off x="2635772" y="-2635773"/>
              <a:ext cx="549247" cy="582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24"/>
                    <a:pt x="10800" y="21430"/>
                  </a:cubicBezTo>
                  <a:lnTo>
                    <a:pt x="10800" y="10970"/>
                  </a:lnTo>
                  <a:cubicBezTo>
                    <a:pt x="10800" y="10876"/>
                    <a:pt x="5965" y="10800"/>
                    <a:pt x="0" y="10800"/>
                  </a:cubicBezTo>
                  <a:cubicBezTo>
                    <a:pt x="5965" y="10800"/>
                    <a:pt x="10800" y="10724"/>
                    <a:pt x="10800" y="10630"/>
                  </a:cubicBezTo>
                  <a:lnTo>
                    <a:pt x="10800" y="170"/>
                  </a:lnTo>
                  <a:cubicBezTo>
                    <a:pt x="10800" y="76"/>
                    <a:pt x="15635" y="0"/>
                    <a:pt x="21600" y="0"/>
                  </a:cubicBezTo>
                </a:path>
              </a:pathLst>
            </a:custGeom>
            <a:noFill/>
            <a:ln w="38100" cap="rnd">
              <a:solidFill>
                <a:srgbClr val="000000"/>
              </a:solidFill>
              <a:prstDash val="solid"/>
              <a:round/>
            </a:ln>
            <a:effectLst/>
          </p:spPr>
          <p:txBody>
            <a:bodyPr wrap="square" lIns="45719" tIns="45719" rIns="45719" bIns="45719" numCol="1" anchor="ctr">
              <a:noAutofit/>
            </a:bodyPr>
            <a:lstStyle/>
            <a:p>
              <a:pPr algn="ctr">
                <a:defRPr>
                  <a:latin typeface="+mj-lt"/>
                  <a:ea typeface="+mj-ea"/>
                  <a:cs typeface="+mj-cs"/>
                  <a:sym typeface="Helvetica"/>
                </a:defRPr>
              </a:pPr>
            </a:p>
          </p:txBody>
        </p:sp>
      </p:grpSp>
      <p:sp>
        <p:nvSpPr>
          <p:cNvPr id="711" name="TextBox 7"/>
          <p:cNvSpPr txBox="1"/>
          <p:nvPr/>
        </p:nvSpPr>
        <p:spPr>
          <a:xfrm>
            <a:off x="3069386" y="1552449"/>
            <a:ext cx="232406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atin typeface="+mj-lt"/>
                <a:ea typeface="+mj-ea"/>
                <a:cs typeface="+mj-cs"/>
                <a:sym typeface="Helvetica"/>
              </a:defRPr>
            </a:lvl1pPr>
          </a:lstStyle>
          <a:p>
            <a:pPr/>
            <a:r>
              <a:t>________ Costs</a:t>
            </a:r>
          </a:p>
        </p:txBody>
      </p:sp>
      <p:sp>
        <p:nvSpPr>
          <p:cNvPr id="712" name="TextBox 11"/>
          <p:cNvSpPr txBox="1"/>
          <p:nvPr/>
        </p:nvSpPr>
        <p:spPr>
          <a:xfrm>
            <a:off x="6006430" y="5396250"/>
            <a:ext cx="283260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atin typeface="+mj-lt"/>
                <a:ea typeface="+mj-ea"/>
                <a:cs typeface="+mj-cs"/>
                <a:sym typeface="Helvetica"/>
              </a:defRPr>
            </a:lvl1pPr>
          </a:lstStyle>
          <a:p>
            <a:pPr/>
            <a:r>
              <a:t>___________ Costs</a:t>
            </a:r>
          </a:p>
        </p:txBody>
      </p:sp>
      <p:sp>
        <p:nvSpPr>
          <p:cNvPr id="713" name="Left Brace 12"/>
          <p:cNvSpPr/>
          <p:nvPr/>
        </p:nvSpPr>
        <p:spPr>
          <a:xfrm flipV="1" rot="16200000">
            <a:off x="7007754" y="1966308"/>
            <a:ext cx="549247" cy="582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24"/>
                  <a:pt x="10800" y="21430"/>
                </a:cubicBezTo>
                <a:lnTo>
                  <a:pt x="10800" y="10970"/>
                </a:lnTo>
                <a:cubicBezTo>
                  <a:pt x="10800" y="10876"/>
                  <a:pt x="5965" y="10800"/>
                  <a:pt x="0" y="10800"/>
                </a:cubicBezTo>
                <a:cubicBezTo>
                  <a:pt x="5965" y="10800"/>
                  <a:pt x="10800" y="10724"/>
                  <a:pt x="10800" y="10630"/>
                </a:cubicBezTo>
                <a:lnTo>
                  <a:pt x="10800" y="170"/>
                </a:lnTo>
                <a:cubicBezTo>
                  <a:pt x="10800" y="76"/>
                  <a:pt x="15635" y="0"/>
                  <a:pt x="21600" y="0"/>
                </a:cubicBezTo>
              </a:path>
            </a:pathLst>
          </a:custGeom>
          <a:ln w="38100" cap="rnd">
            <a:solidFill>
              <a:srgbClr val="000000"/>
            </a:solidFill>
          </a:ln>
        </p:spPr>
        <p:txBody>
          <a:bodyPr lIns="45719" rIns="45719" anchor="ctr"/>
          <a:lstStyle/>
          <a:p>
            <a:pPr algn="ctr">
              <a:defRPr>
                <a:latin typeface="+mj-lt"/>
                <a:ea typeface="+mj-ea"/>
                <a:cs typeface="+mj-cs"/>
                <a:sym typeface="Helvetica"/>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718" name="TextBox 2"/>
          <p:cNvSpPr txBox="1"/>
          <p:nvPr/>
        </p:nvSpPr>
        <p:spPr>
          <a:xfrm>
            <a:off x="409168" y="627747"/>
            <a:ext cx="369462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mj-lt"/>
                <a:ea typeface="+mj-ea"/>
                <a:cs typeface="+mj-cs"/>
                <a:sym typeface="Helvetica"/>
              </a:defRPr>
            </a:lvl1pPr>
          </a:lstStyle>
          <a:p>
            <a:pPr/>
            <a:r>
              <a:t>Manufacturing Overhead</a:t>
            </a:r>
          </a:p>
        </p:txBody>
      </p:sp>
      <p:sp>
        <p:nvSpPr>
          <p:cNvPr id="719" name="Rectangle 1"/>
          <p:cNvSpPr txBox="1"/>
          <p:nvPr/>
        </p:nvSpPr>
        <p:spPr>
          <a:xfrm>
            <a:off x="420118" y="1122721"/>
            <a:ext cx="11144972" cy="5269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10000"/>
              </a:lnSpc>
              <a:spcBef>
                <a:spcPts val="600"/>
              </a:spcBef>
              <a:buSzPct val="100000"/>
              <a:buFont typeface="Arial"/>
              <a:buChar char="•"/>
              <a:defRPr sz="2400">
                <a:latin typeface="+mj-lt"/>
                <a:ea typeface="+mj-ea"/>
                <a:cs typeface="+mj-cs"/>
                <a:sym typeface="Helvetica"/>
              </a:defRPr>
            </a:pPr>
            <a:r>
              <a:t>Costs that support production but are not direct materials or direct labor are considered overhead. </a:t>
            </a:r>
          </a:p>
          <a:p>
            <a:pPr marL="342900" indent="-342900">
              <a:lnSpc>
                <a:spcPct val="110000"/>
              </a:lnSpc>
              <a:spcBef>
                <a:spcPts val="600"/>
              </a:spcBef>
              <a:buSzPct val="100000"/>
              <a:buFont typeface="Arial"/>
              <a:buChar char="•"/>
              <a:defRPr sz="2400">
                <a:latin typeface="+mj-lt"/>
                <a:ea typeface="+mj-ea"/>
                <a:cs typeface="+mj-cs"/>
                <a:sym typeface="Helvetica"/>
              </a:defRPr>
            </a:pPr>
            <a:r>
              <a:t>Manufacturing overhead has three components: </a:t>
            </a:r>
          </a:p>
          <a:p>
            <a:pPr lvl="1" marL="1033462" indent="-457200">
              <a:lnSpc>
                <a:spcPct val="110000"/>
              </a:lnSpc>
              <a:buSzPct val="100000"/>
              <a:buAutoNum type="arabicParenR" startAt="1"/>
              <a:defRPr b="1" sz="2000">
                <a:latin typeface="+mj-lt"/>
                <a:ea typeface="+mj-ea"/>
                <a:cs typeface="+mj-cs"/>
                <a:sym typeface="Helvetica"/>
              </a:defRPr>
            </a:pPr>
            <a:r>
              <a:t>Indirect materials</a:t>
            </a:r>
          </a:p>
          <a:p>
            <a:pPr lvl="1" indent="1028700">
              <a:lnSpc>
                <a:spcPct val="110000"/>
              </a:lnSpc>
              <a:spcBef>
                <a:spcPts val="600"/>
              </a:spcBef>
              <a:defRPr sz="2000">
                <a:latin typeface="+mj-lt"/>
                <a:ea typeface="+mj-ea"/>
                <a:cs typeface="+mj-cs"/>
                <a:sym typeface="Helvetica"/>
              </a:defRPr>
            </a:pPr>
            <a:r>
              <a:t>Materials used in production but not traced to specific products because the net informational value from the time and effort to trace the cost to each individual product produced is impossible or inefficient.</a:t>
            </a:r>
          </a:p>
          <a:p>
            <a:pPr lvl="1" marL="1033462" indent="-457200">
              <a:lnSpc>
                <a:spcPct val="110000"/>
              </a:lnSpc>
              <a:buSzPct val="100000"/>
              <a:buAutoNum type="arabicParenR" startAt="2"/>
              <a:defRPr b="1" sz="2000">
                <a:latin typeface="+mj-lt"/>
                <a:ea typeface="+mj-ea"/>
                <a:cs typeface="+mj-cs"/>
                <a:sym typeface="Helvetica"/>
              </a:defRPr>
            </a:pPr>
            <a:r>
              <a:t>Indirect labor</a:t>
            </a:r>
            <a:r>
              <a:rPr b="0"/>
              <a:t> </a:t>
            </a:r>
          </a:p>
          <a:p>
            <a:pPr lvl="1" indent="1028700">
              <a:lnSpc>
                <a:spcPct val="110000"/>
              </a:lnSpc>
              <a:spcBef>
                <a:spcPts val="600"/>
              </a:spcBef>
              <a:defRPr sz="2000">
                <a:latin typeface="+mj-lt"/>
                <a:ea typeface="+mj-ea"/>
                <a:cs typeface="+mj-cs"/>
                <a:sym typeface="Helvetica"/>
              </a:defRPr>
            </a:pPr>
            <a:r>
              <a:t>Labor costs of those employees associated with the manufacturing process, but whose contributions are not directly traceable to the final product, and </a:t>
            </a:r>
          </a:p>
          <a:p>
            <a:pPr lvl="1" marL="1033462" indent="-457200">
              <a:lnSpc>
                <a:spcPct val="110000"/>
              </a:lnSpc>
              <a:buSzPct val="100000"/>
              <a:buAutoNum type="arabicParenR" startAt="3"/>
              <a:defRPr b="1" sz="2000">
                <a:latin typeface="+mj-lt"/>
                <a:ea typeface="+mj-ea"/>
                <a:cs typeface="+mj-cs"/>
                <a:sym typeface="Helvetica"/>
              </a:defRPr>
            </a:pPr>
            <a:r>
              <a:t>Overhead</a:t>
            </a:r>
            <a:r>
              <a:rPr b="0"/>
              <a:t> </a:t>
            </a:r>
          </a:p>
          <a:p>
            <a:pPr lvl="1" indent="1028700">
              <a:lnSpc>
                <a:spcPct val="110000"/>
              </a:lnSpc>
              <a:spcBef>
                <a:spcPts val="600"/>
              </a:spcBef>
              <a:defRPr sz="2000">
                <a:latin typeface="+mj-lt"/>
                <a:ea typeface="+mj-ea"/>
                <a:cs typeface="+mj-cs"/>
                <a:sym typeface="Helvetica"/>
              </a:defRPr>
            </a:pPr>
            <a:r>
              <a:t>Costs that are necessary for production but not efficient to assign to individual product production. Examples of typical overhead costs are insurance, production facility electricity, warehouse rent, and depreciation of equipment.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4" name="TextBox 2"/>
          <p:cNvSpPr txBox="1"/>
          <p:nvPr/>
        </p:nvSpPr>
        <p:spPr>
          <a:xfrm>
            <a:off x="610493" y="701391"/>
            <a:ext cx="1095459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mj-lt"/>
                <a:ea typeface="+mj-ea"/>
                <a:cs typeface="+mj-cs"/>
                <a:sym typeface="Helvetica"/>
              </a:defRPr>
            </a:lvl1pPr>
          </a:lstStyle>
          <a:p>
            <a:pPr/>
            <a:r>
              <a:t>Flow of Materials from Raw Materials to Finished Goods</a:t>
            </a:r>
          </a:p>
        </p:txBody>
      </p:sp>
      <p:pic>
        <p:nvPicPr>
          <p:cNvPr id="725" name="Picture 2" descr="Picture 2"/>
          <p:cNvPicPr>
            <a:picLocks noChangeAspect="1"/>
          </p:cNvPicPr>
          <p:nvPr/>
        </p:nvPicPr>
        <p:blipFill>
          <a:blip r:embed="rId3">
            <a:extLst/>
          </a:blip>
          <a:stretch>
            <a:fillRect/>
          </a:stretch>
        </p:blipFill>
        <p:spPr>
          <a:xfrm>
            <a:off x="572981" y="1321745"/>
            <a:ext cx="11046037" cy="3059235"/>
          </a:xfrm>
          <a:prstGeom prst="rect">
            <a:avLst/>
          </a:prstGeom>
          <a:ln w="12700">
            <a:miter lim="400000"/>
          </a:ln>
        </p:spPr>
      </p:pic>
      <p:pic>
        <p:nvPicPr>
          <p:cNvPr id="726" name="Picture 2" descr="Picture 2"/>
          <p:cNvPicPr>
            <a:picLocks noChangeAspect="1"/>
          </p:cNvPicPr>
          <p:nvPr/>
        </p:nvPicPr>
        <p:blipFill>
          <a:blip r:embed="rId4">
            <a:extLst/>
          </a:blip>
          <a:stretch>
            <a:fillRect/>
          </a:stretch>
        </p:blipFill>
        <p:spPr>
          <a:xfrm>
            <a:off x="1093304" y="4478771"/>
            <a:ext cx="10005391" cy="1847352"/>
          </a:xfrm>
          <a:prstGeom prst="rect">
            <a:avLst/>
          </a:prstGeom>
          <a:ln w="12700">
            <a:miter lim="400000"/>
          </a:ln>
        </p:spPr>
      </p:pic>
      <p:sp>
        <p:nvSpPr>
          <p:cNvPr id="727" name="Rectangle 1"/>
          <p:cNvSpPr/>
          <p:nvPr/>
        </p:nvSpPr>
        <p:spPr>
          <a:xfrm>
            <a:off x="1211855" y="3139806"/>
            <a:ext cx="2115239" cy="804232"/>
          </a:xfrm>
          <a:prstGeom prst="rect">
            <a:avLst/>
          </a:prstGeom>
          <a:solidFill>
            <a:srgbClr val="D9F0EF"/>
          </a:solidFill>
          <a:ln w="12700" cap="rnd">
            <a:solidFill>
              <a:srgbClr val="D6F1E4"/>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728" name="Rectangle 6"/>
          <p:cNvSpPr/>
          <p:nvPr/>
        </p:nvSpPr>
        <p:spPr>
          <a:xfrm>
            <a:off x="3567629" y="1608462"/>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729" name="Rectangle 7"/>
          <p:cNvSpPr/>
          <p:nvPr/>
        </p:nvSpPr>
        <p:spPr>
          <a:xfrm>
            <a:off x="6275942" y="1608462"/>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730" name="Rectangle 8"/>
          <p:cNvSpPr/>
          <p:nvPr/>
        </p:nvSpPr>
        <p:spPr>
          <a:xfrm>
            <a:off x="8973238" y="1608462"/>
            <a:ext cx="2225408"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731" name="Rectangle 9"/>
          <p:cNvSpPr/>
          <p:nvPr/>
        </p:nvSpPr>
        <p:spPr>
          <a:xfrm>
            <a:off x="3545594" y="3139807"/>
            <a:ext cx="2115239" cy="810281"/>
          </a:xfrm>
          <a:prstGeom prst="rect">
            <a:avLst/>
          </a:prstGeom>
          <a:solidFill>
            <a:srgbClr val="D9F0EF"/>
          </a:solidFill>
          <a:ln w="12700" cap="rnd">
            <a:solidFill>
              <a:srgbClr val="D6F1E4"/>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732" name="Rectangle 10"/>
          <p:cNvSpPr/>
          <p:nvPr/>
        </p:nvSpPr>
        <p:spPr>
          <a:xfrm>
            <a:off x="866762" y="1608461"/>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Content Placeholder 2"/>
          <p:cNvSpPr txBox="1"/>
          <p:nvPr>
            <p:ph type="body" sz="quarter" idx="1"/>
          </p:nvPr>
        </p:nvSpPr>
        <p:spPr>
          <a:xfrm>
            <a:off x="581191" y="3037083"/>
            <a:ext cx="11029617" cy="783834"/>
          </a:xfrm>
          <a:prstGeom prst="rect">
            <a:avLst/>
          </a:prstGeom>
        </p:spPr>
        <p:txBody>
          <a:bodyPr/>
          <a:lstStyle>
            <a:lvl1pPr marL="0" indent="0" algn="ctr">
              <a:buSzTx/>
              <a:buFont typeface="Wingdings 2"/>
              <a:buNone/>
              <a:defRPr b="1" sz="4000">
                <a:latin typeface="+mj-lt"/>
                <a:ea typeface="+mj-ea"/>
                <a:cs typeface="+mj-cs"/>
                <a:sym typeface="Helvetica"/>
              </a:defRPr>
            </a:lvl1pPr>
          </a:lstStyle>
          <a:p>
            <a:pPr/>
            <a:r>
              <a:t>Job Order Costing vs. Process Costing</a:t>
            </a:r>
          </a:p>
        </p:txBody>
      </p:sp>
      <p:sp>
        <p:nvSpPr>
          <p:cNvPr id="73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2" name="Picture 1" descr="Picture 1"/>
          <p:cNvPicPr>
            <a:picLocks noChangeAspect="1"/>
          </p:cNvPicPr>
          <p:nvPr/>
        </p:nvPicPr>
        <p:blipFill>
          <a:blip r:embed="rId3">
            <a:extLst/>
          </a:blip>
          <a:stretch>
            <a:fillRect/>
          </a:stretch>
        </p:blipFill>
        <p:spPr>
          <a:xfrm>
            <a:off x="0" y="1398939"/>
            <a:ext cx="12192000" cy="406012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Slide Number Placeholder 3"/>
          <p:cNvSpPr txBox="1"/>
          <p:nvPr>
            <p:ph type="sldNum" sz="quarter" idx="2"/>
          </p:nvPr>
        </p:nvSpPr>
        <p:spPr>
          <a:xfrm>
            <a:off x="11933376" y="6551285"/>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7" name="Picture 1" descr="Picture 1"/>
          <p:cNvPicPr>
            <a:picLocks noChangeAspect="1"/>
          </p:cNvPicPr>
          <p:nvPr/>
        </p:nvPicPr>
        <p:blipFill>
          <a:blip r:embed="rId3">
            <a:extLst/>
          </a:blip>
          <a:stretch>
            <a:fillRect/>
          </a:stretch>
        </p:blipFill>
        <p:spPr>
          <a:xfrm>
            <a:off x="0" y="815035"/>
            <a:ext cx="12192000" cy="522793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Picture 1" descr="Picture 1"/>
          <p:cNvPicPr>
            <a:picLocks noChangeAspect="1"/>
          </p:cNvPicPr>
          <p:nvPr/>
        </p:nvPicPr>
        <p:blipFill>
          <a:blip r:embed="rId3">
            <a:extLst/>
          </a:blip>
          <a:stretch>
            <a:fillRect/>
          </a:stretch>
        </p:blipFill>
        <p:spPr>
          <a:xfrm>
            <a:off x="1619250" y="1022350"/>
            <a:ext cx="8953500" cy="48133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Content Placeholder 2"/>
          <p:cNvSpPr txBox="1"/>
          <p:nvPr>
            <p:ph type="body" sz="quarter" idx="1"/>
          </p:nvPr>
        </p:nvSpPr>
        <p:spPr>
          <a:xfrm>
            <a:off x="581191" y="3009047"/>
            <a:ext cx="11029617" cy="839904"/>
          </a:xfrm>
          <a:prstGeom prst="rect">
            <a:avLst/>
          </a:prstGeom>
        </p:spPr>
        <p:txBody>
          <a:bodyPr/>
          <a:lstStyle>
            <a:lvl1pPr marL="0" indent="0" algn="ctr">
              <a:buSzTx/>
              <a:buFont typeface="Wingdings 2"/>
              <a:buNone/>
              <a:defRPr b="1" sz="4000">
                <a:latin typeface="+mj-lt"/>
                <a:ea typeface="+mj-ea"/>
                <a:cs typeface="+mj-cs"/>
                <a:sym typeface="Helvetica"/>
              </a:defRPr>
            </a:lvl1pPr>
          </a:lstStyle>
          <a:p>
            <a:pPr/>
            <a:r>
              <a:t>Major Cost Behavior Patterns</a:t>
            </a:r>
          </a:p>
        </p:txBody>
      </p:sp>
      <p:sp>
        <p:nvSpPr>
          <p:cNvPr id="465"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5" name="Picture 1" descr="Picture 1"/>
          <p:cNvPicPr>
            <a:picLocks noChangeAspect="1"/>
          </p:cNvPicPr>
          <p:nvPr/>
        </p:nvPicPr>
        <p:blipFill>
          <a:blip r:embed="rId3">
            <a:extLst/>
          </a:blip>
          <a:stretch>
            <a:fillRect/>
          </a:stretch>
        </p:blipFill>
        <p:spPr>
          <a:xfrm>
            <a:off x="891685" y="321176"/>
            <a:ext cx="10408628" cy="6215649"/>
          </a:xfrm>
          <a:prstGeom prst="rect">
            <a:avLst/>
          </a:prstGeom>
          <a:ln w="12700">
            <a:miter lim="400000"/>
          </a:ln>
        </p:spPr>
      </p:pic>
      <p:sp>
        <p:nvSpPr>
          <p:cNvPr id="756" name="Rectangle 2"/>
          <p:cNvSpPr/>
          <p:nvPr/>
        </p:nvSpPr>
        <p:spPr>
          <a:xfrm>
            <a:off x="2873580" y="1489398"/>
            <a:ext cx="1804218"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57" name="Rectangle 3"/>
          <p:cNvSpPr/>
          <p:nvPr/>
        </p:nvSpPr>
        <p:spPr>
          <a:xfrm>
            <a:off x="2873580" y="3416437"/>
            <a:ext cx="1804218" cy="1193347"/>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58" name="Rectangle 4"/>
          <p:cNvSpPr/>
          <p:nvPr/>
        </p:nvSpPr>
        <p:spPr>
          <a:xfrm>
            <a:off x="2873580" y="5368602"/>
            <a:ext cx="1804218" cy="775260"/>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59" name="Rectangle 5"/>
          <p:cNvSpPr/>
          <p:nvPr/>
        </p:nvSpPr>
        <p:spPr>
          <a:xfrm>
            <a:off x="3922095" y="5136520"/>
            <a:ext cx="908103" cy="464162"/>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0" name="Rectangle 6"/>
          <p:cNvSpPr/>
          <p:nvPr/>
        </p:nvSpPr>
        <p:spPr>
          <a:xfrm>
            <a:off x="4676535" y="1445648"/>
            <a:ext cx="1423242"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1" name="Rectangle 7"/>
          <p:cNvSpPr/>
          <p:nvPr/>
        </p:nvSpPr>
        <p:spPr>
          <a:xfrm>
            <a:off x="6116823" y="1489398"/>
            <a:ext cx="1804219"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2" name="Rectangle 11"/>
          <p:cNvSpPr/>
          <p:nvPr/>
        </p:nvSpPr>
        <p:spPr>
          <a:xfrm>
            <a:off x="4676537" y="3396615"/>
            <a:ext cx="1416944"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3" name="Rectangle 12"/>
          <p:cNvSpPr/>
          <p:nvPr/>
        </p:nvSpPr>
        <p:spPr>
          <a:xfrm>
            <a:off x="6118083" y="3440364"/>
            <a:ext cx="1804219"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4" name="Rectangle 13"/>
          <p:cNvSpPr/>
          <p:nvPr/>
        </p:nvSpPr>
        <p:spPr>
          <a:xfrm>
            <a:off x="5034848" y="5347580"/>
            <a:ext cx="1059893"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5" name="Rectangle 14"/>
          <p:cNvSpPr/>
          <p:nvPr/>
        </p:nvSpPr>
        <p:spPr>
          <a:xfrm>
            <a:off x="6111787" y="5391329"/>
            <a:ext cx="1804218"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6" name="Rectangle 15"/>
          <p:cNvSpPr/>
          <p:nvPr/>
        </p:nvSpPr>
        <p:spPr>
          <a:xfrm>
            <a:off x="7157153" y="5287626"/>
            <a:ext cx="908102" cy="464162"/>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67" name="Rectangle 16"/>
          <p:cNvSpPr/>
          <p:nvPr/>
        </p:nvSpPr>
        <p:spPr>
          <a:xfrm>
            <a:off x="8285626" y="3396615"/>
            <a:ext cx="1059893"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1" name="Picture 1" descr="Picture 1"/>
          <p:cNvPicPr>
            <a:picLocks noChangeAspect="1"/>
          </p:cNvPicPr>
          <p:nvPr/>
        </p:nvPicPr>
        <p:blipFill>
          <a:blip r:embed="rId3">
            <a:extLst/>
          </a:blip>
          <a:stretch>
            <a:fillRect/>
          </a:stretch>
        </p:blipFill>
        <p:spPr>
          <a:xfrm>
            <a:off x="1216327" y="210491"/>
            <a:ext cx="9759346" cy="6437016"/>
          </a:xfrm>
          <a:prstGeom prst="rect">
            <a:avLst/>
          </a:prstGeom>
          <a:ln w="12700">
            <a:miter lim="400000"/>
          </a:ln>
        </p:spPr>
      </p:pic>
      <p:sp>
        <p:nvSpPr>
          <p:cNvPr id="772" name="Rectangle 2"/>
          <p:cNvSpPr/>
          <p:nvPr/>
        </p:nvSpPr>
        <p:spPr>
          <a:xfrm>
            <a:off x="3153190" y="1313944"/>
            <a:ext cx="1804219"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3" name="Rectangle 3"/>
          <p:cNvSpPr/>
          <p:nvPr/>
        </p:nvSpPr>
        <p:spPr>
          <a:xfrm>
            <a:off x="3142222" y="3120650"/>
            <a:ext cx="1804219" cy="1193347"/>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4" name="Rectangle 4"/>
          <p:cNvSpPr/>
          <p:nvPr/>
        </p:nvSpPr>
        <p:spPr>
          <a:xfrm>
            <a:off x="3155059" y="5299438"/>
            <a:ext cx="1804219" cy="775260"/>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5" name="Rectangle 5"/>
          <p:cNvSpPr/>
          <p:nvPr/>
        </p:nvSpPr>
        <p:spPr>
          <a:xfrm>
            <a:off x="4750177" y="1287362"/>
            <a:ext cx="1423242"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6" name="Rectangle 6"/>
          <p:cNvSpPr/>
          <p:nvPr/>
        </p:nvSpPr>
        <p:spPr>
          <a:xfrm>
            <a:off x="6192394" y="1451613"/>
            <a:ext cx="1804219"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7" name="Rectangle 7"/>
          <p:cNvSpPr/>
          <p:nvPr/>
        </p:nvSpPr>
        <p:spPr>
          <a:xfrm>
            <a:off x="4752106" y="3109447"/>
            <a:ext cx="1416944" cy="1373809"/>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8" name="Rectangle 8"/>
          <p:cNvSpPr/>
          <p:nvPr/>
        </p:nvSpPr>
        <p:spPr>
          <a:xfrm>
            <a:off x="6190408" y="3410932"/>
            <a:ext cx="1804219"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79" name="Rectangle 9"/>
          <p:cNvSpPr/>
          <p:nvPr/>
        </p:nvSpPr>
        <p:spPr>
          <a:xfrm>
            <a:off x="5102861" y="5226668"/>
            <a:ext cx="1059892" cy="1378172"/>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80" name="Rectangle 10"/>
          <p:cNvSpPr/>
          <p:nvPr/>
        </p:nvSpPr>
        <p:spPr>
          <a:xfrm>
            <a:off x="6192980" y="5330816"/>
            <a:ext cx="1804219"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81" name="Rectangle 11"/>
          <p:cNvSpPr/>
          <p:nvPr/>
        </p:nvSpPr>
        <p:spPr>
          <a:xfrm>
            <a:off x="8152013" y="3330147"/>
            <a:ext cx="1059893" cy="1168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782" name="Rectangle 12"/>
          <p:cNvSpPr/>
          <p:nvPr/>
        </p:nvSpPr>
        <p:spPr>
          <a:xfrm>
            <a:off x="7226930" y="5133706"/>
            <a:ext cx="894856" cy="39422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Content Placeholder 2"/>
          <p:cNvSpPr txBox="1"/>
          <p:nvPr>
            <p:ph type="body" sz="quarter" idx="1"/>
          </p:nvPr>
        </p:nvSpPr>
        <p:spPr>
          <a:xfrm>
            <a:off x="581191" y="3037083"/>
            <a:ext cx="11029617" cy="783834"/>
          </a:xfrm>
          <a:prstGeom prst="rect">
            <a:avLst/>
          </a:prstGeom>
        </p:spPr>
        <p:txBody>
          <a:bodyPr/>
          <a:lstStyle>
            <a:lvl1pPr marL="0" indent="0" algn="ctr">
              <a:buSzTx/>
              <a:buFont typeface="Wingdings 2"/>
              <a:buNone/>
              <a:defRPr b="1" sz="4000">
                <a:latin typeface="+mj-lt"/>
                <a:ea typeface="+mj-ea"/>
                <a:cs typeface="+mj-cs"/>
                <a:sym typeface="Helvetica"/>
              </a:defRPr>
            </a:lvl1pPr>
          </a:lstStyle>
          <a:p>
            <a:pPr/>
            <a:r>
              <a:t>Job Order Costing</a:t>
            </a:r>
          </a:p>
        </p:txBody>
      </p:sp>
      <p:sp>
        <p:nvSpPr>
          <p:cNvPr id="78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2" name="Rectangle 6"/>
          <p:cNvSpPr/>
          <p:nvPr/>
        </p:nvSpPr>
        <p:spPr>
          <a:xfrm>
            <a:off x="-1" y="377071"/>
            <a:ext cx="11934336" cy="365126"/>
          </a:xfrm>
          <a:prstGeom prst="rect">
            <a:avLst/>
          </a:prstGeom>
          <a:solidFill>
            <a:srgbClr val="FFFFFF"/>
          </a:solidFill>
          <a:ln w="12700">
            <a:miter lim="400000"/>
          </a:ln>
        </p:spPr>
        <p:txBody>
          <a:bodyPr lIns="45719" rIns="45719" anchor="ctr"/>
          <a:lstStyle/>
          <a:p>
            <a:pPr algn="ctr"/>
          </a:p>
        </p:txBody>
      </p:sp>
      <p:pic>
        <p:nvPicPr>
          <p:cNvPr id="793" name="Picture 8" descr="Picture 8"/>
          <p:cNvPicPr>
            <a:picLocks noChangeAspect="1"/>
          </p:cNvPicPr>
          <p:nvPr/>
        </p:nvPicPr>
        <p:blipFill>
          <a:blip r:embed="rId2">
            <a:extLst/>
          </a:blip>
          <a:stretch>
            <a:fillRect/>
          </a:stretch>
        </p:blipFill>
        <p:spPr>
          <a:xfrm>
            <a:off x="1306337" y="138914"/>
            <a:ext cx="9579327" cy="6580172"/>
          </a:xfrm>
          <a:prstGeom prst="rect">
            <a:avLst/>
          </a:prstGeom>
          <a:ln w="12700">
            <a:miter lim="400000"/>
          </a:ln>
        </p:spPr>
      </p:pic>
      <p:sp>
        <p:nvSpPr>
          <p:cNvPr id="794" name="Rectangle 8"/>
          <p:cNvSpPr/>
          <p:nvPr/>
        </p:nvSpPr>
        <p:spPr>
          <a:xfrm>
            <a:off x="6042581" y="5421981"/>
            <a:ext cx="4788818" cy="1205063"/>
          </a:xfrm>
          <a:prstGeom prst="rect">
            <a:avLst/>
          </a:prstGeom>
          <a:solidFill>
            <a:srgbClr val="FFFFFF"/>
          </a:solidFill>
          <a:ln w="12700">
            <a:miter lim="400000"/>
          </a:ln>
        </p:spPr>
        <p:txBody>
          <a:bodyPr lIns="45719" rIns="45719" anchor="ctr"/>
          <a:lstStyle/>
          <a:p>
            <a:pPr algn="ct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Content Placeholder 2"/>
          <p:cNvSpPr txBox="1"/>
          <p:nvPr>
            <p:ph type="body" sz="quarter" idx="1"/>
          </p:nvPr>
        </p:nvSpPr>
        <p:spPr>
          <a:xfrm>
            <a:off x="581191" y="2766999"/>
            <a:ext cx="11029617" cy="1500200"/>
          </a:xfrm>
          <a:prstGeom prst="rect">
            <a:avLst/>
          </a:prstGeom>
        </p:spPr>
        <p:txBody>
          <a:bodyPr/>
          <a:lstStyle/>
          <a:p>
            <a:pPr marL="0" indent="0" algn="ctr">
              <a:buSzTx/>
              <a:buFont typeface="Wingdings 2"/>
              <a:buNone/>
              <a:defRPr b="1" sz="3600">
                <a:latin typeface="+mj-lt"/>
                <a:ea typeface="+mj-ea"/>
                <a:cs typeface="+mj-cs"/>
                <a:sym typeface="Helvetica"/>
              </a:defRPr>
            </a:pPr>
            <a:r>
              <a:t>Job Order Costing:</a:t>
            </a:r>
          </a:p>
          <a:p>
            <a:pPr marL="0" indent="0" algn="ctr">
              <a:buSzTx/>
              <a:buFont typeface="Wingdings 2"/>
              <a:buNone/>
              <a:defRPr b="1" sz="3600">
                <a:latin typeface="+mj-lt"/>
                <a:ea typeface="+mj-ea"/>
                <a:cs typeface="+mj-cs"/>
                <a:sym typeface="Helvetica"/>
              </a:defRPr>
            </a:pPr>
            <a:r>
              <a:t>Determining Estimated Overhead Cost</a:t>
            </a:r>
          </a:p>
        </p:txBody>
      </p:sp>
      <p:sp>
        <p:nvSpPr>
          <p:cNvPr id="79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800" name="TextBox 2"/>
          <p:cNvSpPr txBox="1"/>
          <p:nvPr/>
        </p:nvSpPr>
        <p:spPr>
          <a:xfrm>
            <a:off x="409168" y="627747"/>
            <a:ext cx="369462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mj-lt"/>
                <a:ea typeface="+mj-ea"/>
                <a:cs typeface="+mj-cs"/>
                <a:sym typeface="Helvetica"/>
              </a:defRPr>
            </a:lvl1pPr>
          </a:lstStyle>
          <a:p>
            <a:pPr/>
            <a:r>
              <a:t>Manufacturing Overhead</a:t>
            </a:r>
          </a:p>
        </p:txBody>
      </p:sp>
      <p:sp>
        <p:nvSpPr>
          <p:cNvPr id="801" name="Rectangle 1"/>
          <p:cNvSpPr txBox="1"/>
          <p:nvPr/>
        </p:nvSpPr>
        <p:spPr>
          <a:xfrm>
            <a:off x="420118" y="1122721"/>
            <a:ext cx="11144972" cy="5269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10000"/>
              </a:lnSpc>
              <a:spcBef>
                <a:spcPts val="600"/>
              </a:spcBef>
              <a:buSzPct val="100000"/>
              <a:buFont typeface="Arial"/>
              <a:buChar char="•"/>
              <a:defRPr sz="2400">
                <a:latin typeface="+mj-lt"/>
                <a:ea typeface="+mj-ea"/>
                <a:cs typeface="+mj-cs"/>
                <a:sym typeface="Helvetica"/>
              </a:defRPr>
            </a:pPr>
            <a:r>
              <a:t>Costs that support production but are not direct materials or direct labor are considered overhead. </a:t>
            </a:r>
          </a:p>
          <a:p>
            <a:pPr marL="342900" indent="-342900">
              <a:lnSpc>
                <a:spcPct val="110000"/>
              </a:lnSpc>
              <a:spcBef>
                <a:spcPts val="600"/>
              </a:spcBef>
              <a:buSzPct val="100000"/>
              <a:buFont typeface="Arial"/>
              <a:buChar char="•"/>
              <a:defRPr sz="2400">
                <a:latin typeface="+mj-lt"/>
                <a:ea typeface="+mj-ea"/>
                <a:cs typeface="+mj-cs"/>
                <a:sym typeface="Helvetica"/>
              </a:defRPr>
            </a:pPr>
            <a:r>
              <a:t>Manufacturing overhead has three components: </a:t>
            </a:r>
          </a:p>
          <a:p>
            <a:pPr lvl="1" marL="1033462" indent="-457200">
              <a:lnSpc>
                <a:spcPct val="110000"/>
              </a:lnSpc>
              <a:buSzPct val="100000"/>
              <a:buAutoNum type="arabicParenR" startAt="1"/>
              <a:defRPr b="1" sz="2000">
                <a:latin typeface="+mj-lt"/>
                <a:ea typeface="+mj-ea"/>
                <a:cs typeface="+mj-cs"/>
                <a:sym typeface="Helvetica"/>
              </a:defRPr>
            </a:pPr>
            <a:r>
              <a:t>Indirect materials</a:t>
            </a:r>
          </a:p>
          <a:p>
            <a:pPr lvl="1" indent="1028700">
              <a:lnSpc>
                <a:spcPct val="110000"/>
              </a:lnSpc>
              <a:spcBef>
                <a:spcPts val="600"/>
              </a:spcBef>
              <a:defRPr sz="2000">
                <a:latin typeface="+mj-lt"/>
                <a:ea typeface="+mj-ea"/>
                <a:cs typeface="+mj-cs"/>
                <a:sym typeface="Helvetica"/>
              </a:defRPr>
            </a:pPr>
            <a:r>
              <a:t>Materials used in production but not traced to specific products because the net informational value from the time and effort to trace the cost to each individual product produced is impossible or inefficient.</a:t>
            </a:r>
          </a:p>
          <a:p>
            <a:pPr lvl="1" marL="1033462" indent="-457200">
              <a:lnSpc>
                <a:spcPct val="110000"/>
              </a:lnSpc>
              <a:buSzPct val="100000"/>
              <a:buAutoNum type="arabicParenR" startAt="2"/>
              <a:defRPr b="1" sz="2000">
                <a:latin typeface="+mj-lt"/>
                <a:ea typeface="+mj-ea"/>
                <a:cs typeface="+mj-cs"/>
                <a:sym typeface="Helvetica"/>
              </a:defRPr>
            </a:pPr>
            <a:r>
              <a:t>Indirect labor</a:t>
            </a:r>
            <a:r>
              <a:rPr b="0"/>
              <a:t> </a:t>
            </a:r>
          </a:p>
          <a:p>
            <a:pPr lvl="1" indent="1028700">
              <a:lnSpc>
                <a:spcPct val="110000"/>
              </a:lnSpc>
              <a:spcBef>
                <a:spcPts val="600"/>
              </a:spcBef>
              <a:defRPr sz="2000">
                <a:latin typeface="+mj-lt"/>
                <a:ea typeface="+mj-ea"/>
                <a:cs typeface="+mj-cs"/>
                <a:sym typeface="Helvetica"/>
              </a:defRPr>
            </a:pPr>
            <a:r>
              <a:t>Labor costs of those employees associated with the manufacturing process, but whose contributions are not directly traceable to the final product, and </a:t>
            </a:r>
          </a:p>
          <a:p>
            <a:pPr lvl="1" marL="1033462" indent="-457200">
              <a:lnSpc>
                <a:spcPct val="110000"/>
              </a:lnSpc>
              <a:buSzPct val="100000"/>
              <a:buAutoNum type="arabicParenR" startAt="3"/>
              <a:defRPr b="1" sz="2000">
                <a:latin typeface="+mj-lt"/>
                <a:ea typeface="+mj-ea"/>
                <a:cs typeface="+mj-cs"/>
                <a:sym typeface="Helvetica"/>
              </a:defRPr>
            </a:pPr>
            <a:r>
              <a:t>Overhead</a:t>
            </a:r>
            <a:r>
              <a:rPr b="0"/>
              <a:t> </a:t>
            </a:r>
          </a:p>
          <a:p>
            <a:pPr lvl="1" indent="1028700">
              <a:lnSpc>
                <a:spcPct val="110000"/>
              </a:lnSpc>
              <a:spcBef>
                <a:spcPts val="600"/>
              </a:spcBef>
              <a:defRPr sz="2000">
                <a:latin typeface="+mj-lt"/>
                <a:ea typeface="+mj-ea"/>
                <a:cs typeface="+mj-cs"/>
                <a:sym typeface="Helvetica"/>
              </a:defRPr>
            </a:pPr>
            <a:r>
              <a:t>Costs that are necessary for production but not efficient to assign to individual product production. Examples of typical overhead costs are insurance, production facility electricity, warehouse rent, and depreciation of equipment.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Slide Number Placeholder 3"/>
          <p:cNvSpPr txBox="1"/>
          <p:nvPr>
            <p:ph type="sldNum" sz="quarter" idx="2"/>
          </p:nvPr>
        </p:nvSpPr>
        <p:spPr>
          <a:xfrm>
            <a:off x="11933376" y="6551285"/>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06" name="Picture 2" descr="Picture 2"/>
          <p:cNvPicPr>
            <a:picLocks noChangeAspect="1"/>
          </p:cNvPicPr>
          <p:nvPr/>
        </p:nvPicPr>
        <p:blipFill>
          <a:blip r:embed="rId2">
            <a:extLst/>
          </a:blip>
          <a:stretch>
            <a:fillRect/>
          </a:stretch>
        </p:blipFill>
        <p:spPr>
          <a:xfrm>
            <a:off x="249582" y="1271104"/>
            <a:ext cx="4703551" cy="1988931"/>
          </a:xfrm>
          <a:prstGeom prst="rect">
            <a:avLst/>
          </a:prstGeom>
          <a:ln w="12700">
            <a:miter lim="400000"/>
          </a:ln>
        </p:spPr>
      </p:pic>
      <p:sp>
        <p:nvSpPr>
          <p:cNvPr id="807" name="Rectangle 1"/>
          <p:cNvSpPr txBox="1"/>
          <p:nvPr/>
        </p:nvSpPr>
        <p:spPr>
          <a:xfrm>
            <a:off x="202688" y="180458"/>
            <a:ext cx="611292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333333"/>
                </a:solidFill>
                <a:latin typeface="Neue Helvetica W01"/>
                <a:ea typeface="Neue Helvetica W01"/>
                <a:cs typeface="Neue Helvetica W01"/>
                <a:sym typeface="Neue Helvetica W01"/>
              </a:defRPr>
            </a:lvl1pPr>
          </a:lstStyle>
          <a:p>
            <a:pPr/>
            <a:r>
              <a:t>Example 5: Computing a Predetermined Overhead Rate</a:t>
            </a:r>
          </a:p>
        </p:txBody>
      </p:sp>
      <p:sp>
        <p:nvSpPr>
          <p:cNvPr id="808" name="Rectangle 2"/>
          <p:cNvSpPr txBox="1"/>
          <p:nvPr/>
        </p:nvSpPr>
        <p:spPr>
          <a:xfrm>
            <a:off x="230969" y="549791"/>
            <a:ext cx="4879773"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424242"/>
                </a:solidFill>
                <a:latin typeface="Neue Helvetica W01"/>
                <a:ea typeface="Neue Helvetica W01"/>
                <a:cs typeface="Neue Helvetica W01"/>
                <a:sym typeface="Neue Helvetica W01"/>
              </a:defRPr>
            </a:lvl1pPr>
          </a:lstStyle>
          <a:p>
            <a:pPr/>
            <a:r>
              <a:t>… uses the expenses from the prior two years to estimate the overhead for the upcoming year to be $250,000:</a:t>
            </a:r>
          </a:p>
        </p:txBody>
      </p:sp>
      <p:sp>
        <p:nvSpPr>
          <p:cNvPr id="809" name="Rectangle 10"/>
          <p:cNvSpPr txBox="1"/>
          <p:nvPr/>
        </p:nvSpPr>
        <p:spPr>
          <a:xfrm>
            <a:off x="244723" y="3326024"/>
            <a:ext cx="4750975" cy="111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1600">
                <a:solidFill>
                  <a:srgbClr val="424242"/>
                </a:solidFill>
                <a:latin typeface="Neue Helvetica W01"/>
                <a:ea typeface="Neue Helvetica W01"/>
                <a:cs typeface="Neue Helvetica W01"/>
                <a:sym typeface="Neue Helvetica W01"/>
              </a:defRPr>
            </a:pPr>
            <a:r>
              <a:t>… also used its payroll records to estimate that it will spend $100,000 on direct labor.</a:t>
            </a:r>
            <a:endParaRPr>
              <a:latin typeface="+mn-lt"/>
              <a:ea typeface="+mn-ea"/>
              <a:cs typeface="+mn-cs"/>
              <a:sym typeface="Calibri"/>
            </a:endParaRPr>
          </a:p>
          <a:p>
            <a:pPr>
              <a:spcBef>
                <a:spcPts val="600"/>
              </a:spcBef>
              <a:defRPr sz="1600">
                <a:latin typeface="+mn-lt"/>
                <a:ea typeface="+mn-ea"/>
                <a:cs typeface="+mn-cs"/>
                <a:sym typeface="Calibri"/>
              </a:defRPr>
            </a:pPr>
            <a:r>
              <a:t>Using the predetermined overhead rate calculation, the overhead rate is:</a:t>
            </a:r>
          </a:p>
        </p:txBody>
      </p:sp>
      <p:grpSp>
        <p:nvGrpSpPr>
          <p:cNvPr id="814" name="Group 6"/>
          <p:cNvGrpSpPr/>
          <p:nvPr/>
        </p:nvGrpSpPr>
        <p:grpSpPr>
          <a:xfrm>
            <a:off x="13906" y="4543564"/>
            <a:ext cx="7037339" cy="841342"/>
            <a:chOff x="0" y="0"/>
            <a:chExt cx="7037337" cy="841340"/>
          </a:xfrm>
        </p:grpSpPr>
        <p:grpSp>
          <p:nvGrpSpPr>
            <p:cNvPr id="812" name="Group 5"/>
            <p:cNvGrpSpPr/>
            <p:nvPr/>
          </p:nvGrpSpPr>
          <p:grpSpPr>
            <a:xfrm>
              <a:off x="-1" y="0"/>
              <a:ext cx="7037339" cy="841341"/>
              <a:chOff x="0" y="0"/>
              <a:chExt cx="7037337" cy="841340"/>
            </a:xfrm>
          </p:grpSpPr>
          <p:pic>
            <p:nvPicPr>
              <p:cNvPr id="810" name="Picture 4" descr="Picture 4"/>
              <p:cNvPicPr>
                <a:picLocks noChangeAspect="1"/>
              </p:cNvPicPr>
              <p:nvPr/>
            </p:nvPicPr>
            <p:blipFill>
              <a:blip r:embed="rId3">
                <a:extLst/>
              </a:blip>
              <a:stretch>
                <a:fillRect/>
              </a:stretch>
            </p:blipFill>
            <p:spPr>
              <a:xfrm>
                <a:off x="-1" y="60607"/>
                <a:ext cx="6884505" cy="675901"/>
              </a:xfrm>
              <a:prstGeom prst="rect">
                <a:avLst/>
              </a:prstGeom>
              <a:ln w="12700" cap="flat">
                <a:noFill/>
                <a:miter lim="400000"/>
              </a:ln>
              <a:effectLst/>
            </p:spPr>
          </p:pic>
          <p:sp>
            <p:nvSpPr>
              <p:cNvPr id="811" name="Rectangle 4"/>
              <p:cNvSpPr/>
              <p:nvPr/>
            </p:nvSpPr>
            <p:spPr>
              <a:xfrm>
                <a:off x="4067894" y="0"/>
                <a:ext cx="2969444" cy="84134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latin typeface="+mn-lt"/>
                    <a:ea typeface="+mn-ea"/>
                    <a:cs typeface="+mn-cs"/>
                    <a:sym typeface="Calibri"/>
                  </a:defRPr>
                </a:pPr>
              </a:p>
            </p:txBody>
          </p:sp>
        </p:grpSp>
        <p:sp>
          <p:nvSpPr>
            <p:cNvPr id="813" name="Rectangle 11"/>
            <p:cNvSpPr/>
            <p:nvPr/>
          </p:nvSpPr>
          <p:spPr>
            <a:xfrm>
              <a:off x="0" y="1060"/>
              <a:ext cx="261947" cy="84028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latin typeface="+mn-lt"/>
                  <a:ea typeface="+mn-ea"/>
                  <a:cs typeface="+mn-cs"/>
                  <a:sym typeface="Calibri"/>
                </a:defRPr>
              </a:pPr>
            </a:p>
          </p:txBody>
        </p:sp>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Slide Number Placeholder 3"/>
          <p:cNvSpPr txBox="1"/>
          <p:nvPr>
            <p:ph type="sldNum" sz="quarter" idx="2"/>
          </p:nvPr>
        </p:nvSpPr>
        <p:spPr>
          <a:xfrm>
            <a:off x="11933376" y="6551285"/>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7" name="Picture 2" descr="Picture 2"/>
          <p:cNvPicPr>
            <a:picLocks noChangeAspect="1"/>
          </p:cNvPicPr>
          <p:nvPr/>
        </p:nvPicPr>
        <p:blipFill>
          <a:blip r:embed="rId2">
            <a:extLst/>
          </a:blip>
          <a:stretch>
            <a:fillRect/>
          </a:stretch>
        </p:blipFill>
        <p:spPr>
          <a:xfrm>
            <a:off x="249582" y="1271104"/>
            <a:ext cx="4703551" cy="1988931"/>
          </a:xfrm>
          <a:prstGeom prst="rect">
            <a:avLst/>
          </a:prstGeom>
          <a:ln w="12700">
            <a:miter lim="400000"/>
          </a:ln>
        </p:spPr>
      </p:pic>
      <p:sp>
        <p:nvSpPr>
          <p:cNvPr id="818" name="Rectangle 1"/>
          <p:cNvSpPr txBox="1"/>
          <p:nvPr/>
        </p:nvSpPr>
        <p:spPr>
          <a:xfrm>
            <a:off x="202688" y="180458"/>
            <a:ext cx="611292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333333"/>
                </a:solidFill>
                <a:latin typeface="Neue Helvetica W01"/>
                <a:ea typeface="Neue Helvetica W01"/>
                <a:cs typeface="Neue Helvetica W01"/>
                <a:sym typeface="Neue Helvetica W01"/>
              </a:defRPr>
            </a:lvl1pPr>
          </a:lstStyle>
          <a:p>
            <a:pPr/>
            <a:r>
              <a:t>Example 5: Computing a Predetermined Overhead Rate</a:t>
            </a:r>
          </a:p>
        </p:txBody>
      </p:sp>
      <p:sp>
        <p:nvSpPr>
          <p:cNvPr id="819" name="Rectangle 2"/>
          <p:cNvSpPr txBox="1"/>
          <p:nvPr/>
        </p:nvSpPr>
        <p:spPr>
          <a:xfrm>
            <a:off x="230969" y="549791"/>
            <a:ext cx="4879773"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424242"/>
                </a:solidFill>
                <a:latin typeface="Neue Helvetica W01"/>
                <a:ea typeface="Neue Helvetica W01"/>
                <a:cs typeface="Neue Helvetica W01"/>
                <a:sym typeface="Neue Helvetica W01"/>
              </a:defRPr>
            </a:lvl1pPr>
          </a:lstStyle>
          <a:p>
            <a:pPr/>
            <a:r>
              <a:t>… uses the expenses from the prior two years to estimate the overhead for the upcoming year to be $250,000:</a:t>
            </a:r>
          </a:p>
        </p:txBody>
      </p:sp>
      <p:sp>
        <p:nvSpPr>
          <p:cNvPr id="820" name="Rectangle 10"/>
          <p:cNvSpPr txBox="1"/>
          <p:nvPr/>
        </p:nvSpPr>
        <p:spPr>
          <a:xfrm>
            <a:off x="244723" y="3326024"/>
            <a:ext cx="4750975" cy="111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1600">
                <a:solidFill>
                  <a:srgbClr val="424242"/>
                </a:solidFill>
                <a:latin typeface="Neue Helvetica W01"/>
                <a:ea typeface="Neue Helvetica W01"/>
                <a:cs typeface="Neue Helvetica W01"/>
                <a:sym typeface="Neue Helvetica W01"/>
              </a:defRPr>
            </a:pPr>
            <a:r>
              <a:t>… also used its payroll records to estimate that it will spend $100,000 on direct labor.</a:t>
            </a:r>
            <a:endParaRPr>
              <a:latin typeface="+mn-lt"/>
              <a:ea typeface="+mn-ea"/>
              <a:cs typeface="+mn-cs"/>
              <a:sym typeface="Calibri"/>
            </a:endParaRPr>
          </a:p>
          <a:p>
            <a:pPr>
              <a:spcBef>
                <a:spcPts val="600"/>
              </a:spcBef>
              <a:defRPr sz="1600">
                <a:latin typeface="+mn-lt"/>
                <a:ea typeface="+mn-ea"/>
                <a:cs typeface="+mn-cs"/>
                <a:sym typeface="Calibri"/>
              </a:defRPr>
            </a:pPr>
            <a:r>
              <a:t>Using the predetermined overhead rate calculation, the overhead rate is:</a:t>
            </a:r>
          </a:p>
        </p:txBody>
      </p:sp>
      <p:grpSp>
        <p:nvGrpSpPr>
          <p:cNvPr id="825" name="Group 6"/>
          <p:cNvGrpSpPr/>
          <p:nvPr/>
        </p:nvGrpSpPr>
        <p:grpSpPr>
          <a:xfrm>
            <a:off x="13906" y="4543564"/>
            <a:ext cx="7037339" cy="841342"/>
            <a:chOff x="0" y="0"/>
            <a:chExt cx="7037337" cy="841340"/>
          </a:xfrm>
        </p:grpSpPr>
        <p:grpSp>
          <p:nvGrpSpPr>
            <p:cNvPr id="823" name="Group 5"/>
            <p:cNvGrpSpPr/>
            <p:nvPr/>
          </p:nvGrpSpPr>
          <p:grpSpPr>
            <a:xfrm>
              <a:off x="-1" y="0"/>
              <a:ext cx="7037339" cy="841341"/>
              <a:chOff x="0" y="0"/>
              <a:chExt cx="7037337" cy="841340"/>
            </a:xfrm>
          </p:grpSpPr>
          <p:pic>
            <p:nvPicPr>
              <p:cNvPr id="821" name="Picture 4" descr="Picture 4"/>
              <p:cNvPicPr>
                <a:picLocks noChangeAspect="1"/>
              </p:cNvPicPr>
              <p:nvPr/>
            </p:nvPicPr>
            <p:blipFill>
              <a:blip r:embed="rId3">
                <a:extLst/>
              </a:blip>
              <a:stretch>
                <a:fillRect/>
              </a:stretch>
            </p:blipFill>
            <p:spPr>
              <a:xfrm>
                <a:off x="-1" y="60607"/>
                <a:ext cx="6884505" cy="675901"/>
              </a:xfrm>
              <a:prstGeom prst="rect">
                <a:avLst/>
              </a:prstGeom>
              <a:ln w="12700" cap="flat">
                <a:noFill/>
                <a:miter lim="400000"/>
              </a:ln>
              <a:effectLst/>
            </p:spPr>
          </p:pic>
          <p:sp>
            <p:nvSpPr>
              <p:cNvPr id="822" name="Rectangle 4"/>
              <p:cNvSpPr/>
              <p:nvPr/>
            </p:nvSpPr>
            <p:spPr>
              <a:xfrm>
                <a:off x="4067894" y="0"/>
                <a:ext cx="2969444" cy="84134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latin typeface="+mn-lt"/>
                    <a:ea typeface="+mn-ea"/>
                    <a:cs typeface="+mn-cs"/>
                    <a:sym typeface="Calibri"/>
                  </a:defRPr>
                </a:pPr>
              </a:p>
            </p:txBody>
          </p:sp>
        </p:grpSp>
        <p:sp>
          <p:nvSpPr>
            <p:cNvPr id="824" name="Rectangle 11"/>
            <p:cNvSpPr/>
            <p:nvPr/>
          </p:nvSpPr>
          <p:spPr>
            <a:xfrm>
              <a:off x="0" y="1060"/>
              <a:ext cx="261947" cy="84028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latin typeface="+mn-lt"/>
                  <a:ea typeface="+mn-ea"/>
                  <a:cs typeface="+mn-cs"/>
                  <a:sym typeface="Calibri"/>
                </a:defRPr>
              </a:pPr>
            </a:p>
          </p:txBody>
        </p:sp>
      </p:grpSp>
      <p:pic>
        <p:nvPicPr>
          <p:cNvPr id="826" name="Picture 8" descr="Picture 8"/>
          <p:cNvPicPr>
            <a:picLocks noChangeAspect="1"/>
          </p:cNvPicPr>
          <p:nvPr/>
        </p:nvPicPr>
        <p:blipFill>
          <a:blip r:embed="rId4">
            <a:extLst/>
          </a:blip>
          <a:stretch>
            <a:fillRect/>
          </a:stretch>
        </p:blipFill>
        <p:spPr>
          <a:xfrm>
            <a:off x="4999382" y="1271104"/>
            <a:ext cx="7073196" cy="4858677"/>
          </a:xfrm>
          <a:prstGeom prst="rect">
            <a:avLst/>
          </a:prstGeom>
          <a:ln w="12700">
            <a:miter lim="400000"/>
          </a:ln>
        </p:spPr>
      </p:pic>
      <p:sp>
        <p:nvSpPr>
          <p:cNvPr id="827" name="Rectangle 13"/>
          <p:cNvSpPr/>
          <p:nvPr/>
        </p:nvSpPr>
        <p:spPr>
          <a:xfrm>
            <a:off x="8649730" y="5181598"/>
            <a:ext cx="3361038" cy="719478"/>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
        <p:nvSpPr>
          <p:cNvPr id="828" name="Content Placeholder 2"/>
          <p:cNvSpPr txBox="1"/>
          <p:nvPr>
            <p:ph type="body" sz="quarter" idx="1"/>
          </p:nvPr>
        </p:nvSpPr>
        <p:spPr>
          <a:xfrm>
            <a:off x="5990937" y="549791"/>
            <a:ext cx="5317584" cy="783834"/>
          </a:xfrm>
          <a:prstGeom prst="rect">
            <a:avLst/>
          </a:prstGeom>
        </p:spPr>
        <p:txBody>
          <a:bodyPr anchor="ctr"/>
          <a:lstStyle>
            <a:lvl1pPr marL="0" indent="0" algn="ctr">
              <a:spcBef>
                <a:spcPts val="0"/>
              </a:spcBef>
              <a:buSzTx/>
              <a:buNone/>
              <a:defRPr b="1" sz="4000">
                <a:latin typeface="+mj-lt"/>
                <a:ea typeface="+mj-ea"/>
                <a:cs typeface="+mj-cs"/>
                <a:sym typeface="Helvetica"/>
              </a:defRPr>
            </a:lvl1pPr>
          </a:lstStyle>
          <a:p>
            <a:pPr/>
            <a:r>
              <a:t>Job Order Costing</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Slide Number Placeholder 3"/>
          <p:cNvSpPr txBox="1"/>
          <p:nvPr>
            <p:ph type="sldNum" sz="quarter" idx="2"/>
          </p:nvPr>
        </p:nvSpPr>
        <p:spPr>
          <a:xfrm>
            <a:off x="11933376" y="6551285"/>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1" name="Rectangle 1"/>
          <p:cNvSpPr txBox="1"/>
          <p:nvPr/>
        </p:nvSpPr>
        <p:spPr>
          <a:xfrm>
            <a:off x="224624" y="187259"/>
            <a:ext cx="2531032"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cap="all" sz="2000">
                <a:solidFill>
                  <a:srgbClr val="424242"/>
                </a:solidFill>
                <a:latin typeface="Neue Helvetica W01"/>
                <a:ea typeface="Neue Helvetica W01"/>
                <a:cs typeface="Neue Helvetica W01"/>
                <a:sym typeface="Neue Helvetica W01"/>
              </a:defRPr>
            </a:lvl1pPr>
          </a:lstStyle>
          <a:p>
            <a:pPr/>
            <a:r>
              <a:t>THINK IT THROUGH</a:t>
            </a:r>
          </a:p>
        </p:txBody>
      </p:sp>
      <p:sp>
        <p:nvSpPr>
          <p:cNvPr id="832" name="TextBox 2"/>
          <p:cNvSpPr txBox="1"/>
          <p:nvPr/>
        </p:nvSpPr>
        <p:spPr>
          <a:xfrm>
            <a:off x="224624" y="556591"/>
            <a:ext cx="5427475" cy="6449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000">
                <a:latin typeface="+mn-lt"/>
                <a:ea typeface="+mn-ea"/>
                <a:cs typeface="+mn-cs"/>
                <a:sym typeface="Calibri"/>
              </a:defRPr>
            </a:pPr>
            <a:r>
              <a:t>Allocating Costs</a:t>
            </a:r>
          </a:p>
          <a:p>
            <a:pPr>
              <a:defRPr sz="2000">
                <a:latin typeface="+mn-lt"/>
                <a:ea typeface="+mn-ea"/>
                <a:cs typeface="+mn-cs"/>
                <a:sym typeface="Calibri"/>
              </a:defRPr>
            </a:pPr>
            <a:r>
              <a:t>A manufacturing company has incurred these costs:</a:t>
            </a:r>
          </a:p>
        </p:txBody>
      </p:sp>
      <p:pic>
        <p:nvPicPr>
          <p:cNvPr id="833" name="Picture 2" descr="Picture 2"/>
          <p:cNvPicPr>
            <a:picLocks noChangeAspect="1"/>
          </p:cNvPicPr>
          <p:nvPr/>
        </p:nvPicPr>
        <p:blipFill>
          <a:blip r:embed="rId3">
            <a:extLst/>
          </a:blip>
          <a:stretch>
            <a:fillRect/>
          </a:stretch>
        </p:blipFill>
        <p:spPr>
          <a:xfrm>
            <a:off x="178904" y="1272760"/>
            <a:ext cx="8527775" cy="2362904"/>
          </a:xfrm>
          <a:prstGeom prst="rect">
            <a:avLst/>
          </a:prstGeom>
          <a:ln w="12700">
            <a:miter lim="400000"/>
          </a:ln>
        </p:spPr>
      </p:pic>
      <p:sp>
        <p:nvSpPr>
          <p:cNvPr id="834" name="Rectangle 4"/>
          <p:cNvSpPr txBox="1"/>
          <p:nvPr/>
        </p:nvSpPr>
        <p:spPr>
          <a:xfrm>
            <a:off x="224625" y="3705500"/>
            <a:ext cx="854566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424242"/>
                </a:solidFill>
                <a:latin typeface="Neue Helvetica W01"/>
                <a:ea typeface="Neue Helvetica W01"/>
                <a:cs typeface="Neue Helvetica W01"/>
                <a:sym typeface="Neue Helvetica W01"/>
              </a:defRPr>
            </a:lvl1pPr>
          </a:lstStyle>
          <a:p>
            <a:pPr/>
            <a:r>
              <a:t>What is the cost allocated to Job A?</a:t>
            </a:r>
          </a:p>
        </p:txBody>
      </p:sp>
      <p:sp>
        <p:nvSpPr>
          <p:cNvPr id="835" name="TextBox 6"/>
          <p:cNvSpPr txBox="1"/>
          <p:nvPr/>
        </p:nvSpPr>
        <p:spPr>
          <a:xfrm>
            <a:off x="2482911" y="192007"/>
            <a:ext cx="1529915"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404040"/>
                </a:solidFill>
                <a:latin typeface="+mj-lt"/>
                <a:ea typeface="+mj-ea"/>
                <a:cs typeface="+mj-cs"/>
                <a:sym typeface="Helvetica"/>
              </a:defRPr>
            </a:lvl1pPr>
          </a:lstStyle>
          <a:p>
            <a:pPr/>
            <a:r>
              <a:t>(Example 6)</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Content Placeholder 2"/>
          <p:cNvSpPr txBox="1"/>
          <p:nvPr>
            <p:ph type="body" sz="quarter" idx="1"/>
          </p:nvPr>
        </p:nvSpPr>
        <p:spPr>
          <a:xfrm>
            <a:off x="581191" y="3037083"/>
            <a:ext cx="11029617" cy="783834"/>
          </a:xfrm>
          <a:prstGeom prst="rect">
            <a:avLst/>
          </a:prstGeom>
        </p:spPr>
        <p:txBody>
          <a:bodyPr/>
          <a:lstStyle>
            <a:lvl1pPr marL="0" indent="0" algn="ctr">
              <a:buSzTx/>
              <a:buFont typeface="Wingdings 2"/>
              <a:buNone/>
              <a:defRPr b="1" sz="4000">
                <a:latin typeface="+mj-lt"/>
                <a:ea typeface="+mj-ea"/>
                <a:cs typeface="+mj-cs"/>
                <a:sym typeface="Helvetica"/>
              </a:defRPr>
            </a:lvl1pPr>
          </a:lstStyle>
          <a:p>
            <a:pPr/>
            <a:r>
              <a:t>Process Costing</a:t>
            </a:r>
          </a:p>
        </p:txBody>
      </p:sp>
      <p:sp>
        <p:nvSpPr>
          <p:cNvPr id="84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8" name="Picture 1" descr="Picture 1"/>
          <p:cNvPicPr>
            <a:picLocks noChangeAspect="1"/>
          </p:cNvPicPr>
          <p:nvPr/>
        </p:nvPicPr>
        <p:blipFill>
          <a:blip r:embed="rId2">
            <a:extLst/>
          </a:blip>
          <a:stretch>
            <a:fillRect/>
          </a:stretch>
        </p:blipFill>
        <p:spPr>
          <a:xfrm>
            <a:off x="0" y="622396"/>
            <a:ext cx="12192000" cy="6235605"/>
          </a:xfrm>
          <a:prstGeom prst="rect">
            <a:avLst/>
          </a:prstGeom>
          <a:ln w="12700">
            <a:miter lim="400000"/>
          </a:ln>
        </p:spPr>
      </p:pic>
      <p:sp>
        <p:nvSpPr>
          <p:cNvPr id="469" name="TextBox 2"/>
          <p:cNvSpPr txBox="1"/>
          <p:nvPr/>
        </p:nvSpPr>
        <p:spPr>
          <a:xfrm>
            <a:off x="194632" y="1726896"/>
            <a:ext cx="3383680" cy="61736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Arial"/>
                <a:ea typeface="Arial"/>
                <a:cs typeface="Arial"/>
                <a:sym typeface="Arial"/>
              </a:defRPr>
            </a:pPr>
          </a:p>
          <a:p>
            <a:pPr>
              <a:defRPr>
                <a:latin typeface="Arial"/>
                <a:ea typeface="Arial"/>
                <a:cs typeface="Arial"/>
                <a:sym typeface="Arial"/>
              </a:defRPr>
            </a:pPr>
            <a:r>
              <a:t>__________________ Business</a:t>
            </a:r>
          </a:p>
        </p:txBody>
      </p:sp>
      <p:sp>
        <p:nvSpPr>
          <p:cNvPr id="470" name="TextBox 4"/>
          <p:cNvSpPr txBox="1"/>
          <p:nvPr/>
        </p:nvSpPr>
        <p:spPr>
          <a:xfrm>
            <a:off x="194632" y="3429000"/>
            <a:ext cx="3383680" cy="61736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Arial"/>
                <a:ea typeface="Arial"/>
                <a:cs typeface="Arial"/>
                <a:sym typeface="Arial"/>
              </a:defRPr>
            </a:pPr>
          </a:p>
          <a:p>
            <a:pPr>
              <a:defRPr>
                <a:latin typeface="Arial"/>
                <a:ea typeface="Arial"/>
                <a:cs typeface="Arial"/>
                <a:sym typeface="Arial"/>
              </a:defRPr>
            </a:pPr>
            <a:r>
              <a:t>__________________ Business</a:t>
            </a:r>
          </a:p>
        </p:txBody>
      </p:sp>
      <p:sp>
        <p:nvSpPr>
          <p:cNvPr id="471" name="TextBox 5"/>
          <p:cNvSpPr txBox="1"/>
          <p:nvPr/>
        </p:nvSpPr>
        <p:spPr>
          <a:xfrm>
            <a:off x="194632" y="4832732"/>
            <a:ext cx="3383680" cy="61736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Arial"/>
                <a:ea typeface="Arial"/>
                <a:cs typeface="Arial"/>
                <a:sym typeface="Arial"/>
              </a:defRPr>
            </a:pPr>
          </a:p>
          <a:p>
            <a:pPr>
              <a:defRPr>
                <a:latin typeface="Arial"/>
                <a:ea typeface="Arial"/>
                <a:cs typeface="Arial"/>
                <a:sym typeface="Arial"/>
              </a:defRPr>
            </a:pPr>
            <a:r>
              <a:t>__________________ Business</a:t>
            </a:r>
          </a:p>
        </p:txBody>
      </p:sp>
      <p:grpSp>
        <p:nvGrpSpPr>
          <p:cNvPr id="474" name="Content Placeholder 2"/>
          <p:cNvGrpSpPr/>
          <p:nvPr/>
        </p:nvGrpSpPr>
        <p:grpSpPr>
          <a:xfrm>
            <a:off x="581190" y="629236"/>
            <a:ext cx="11029617" cy="474735"/>
            <a:chOff x="0" y="0"/>
            <a:chExt cx="11029615" cy="474734"/>
          </a:xfrm>
        </p:grpSpPr>
        <p:sp>
          <p:nvSpPr>
            <p:cNvPr id="472" name="Rectangle"/>
            <p:cNvSpPr/>
            <p:nvPr/>
          </p:nvSpPr>
          <p:spPr>
            <a:xfrm>
              <a:off x="-1" y="-1"/>
              <a:ext cx="11029617" cy="47473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defRPr sz="2400"/>
              </a:pPr>
            </a:p>
          </p:txBody>
        </p:sp>
        <p:sp>
          <p:nvSpPr>
            <p:cNvPr id="473" name="Costs Incurred for Different Types of Business"/>
            <p:cNvSpPr txBox="1"/>
            <p:nvPr/>
          </p:nvSpPr>
          <p:spPr>
            <a:xfrm>
              <a:off x="45719" y="-1"/>
              <a:ext cx="10938176" cy="474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rmAutofit fontScale="100000" lnSpcReduction="0"/>
            </a:bodyPr>
            <a:lstStyle>
              <a:lvl1pPr algn="ctr">
                <a:lnSpc>
                  <a:spcPct val="90000"/>
                </a:lnSpc>
                <a:defRPr b="1" sz="2000">
                  <a:latin typeface="+mj-lt"/>
                  <a:ea typeface="+mj-ea"/>
                  <a:cs typeface="+mj-cs"/>
                  <a:sym typeface="Helvetica"/>
                </a:defRPr>
              </a:lvl1pPr>
            </a:lstStyle>
            <a:p>
              <a:pPr/>
              <a:r>
                <a:t>Costs Incurred for Different Types of Business</a:t>
              </a:r>
            </a:p>
          </p:txBody>
        </p:sp>
      </p:gr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Slide Number Placeholder 3"/>
          <p:cNvSpPr txBox="1"/>
          <p:nvPr>
            <p:ph type="sldNum" sz="quarter" idx="2"/>
          </p:nvPr>
        </p:nvSpPr>
        <p:spPr>
          <a:xfrm>
            <a:off x="11918344" y="6540817"/>
            <a:ext cx="273657"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845" name="Rectangle 4"/>
          <p:cNvSpPr txBox="1"/>
          <p:nvPr/>
        </p:nvSpPr>
        <p:spPr>
          <a:xfrm>
            <a:off x="1067691" y="954287"/>
            <a:ext cx="10056608" cy="55359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10000"/>
              </a:lnSpc>
              <a:spcBef>
                <a:spcPts val="600"/>
              </a:spcBef>
              <a:buSzPct val="100000"/>
              <a:buFont typeface="Arial"/>
              <a:buChar char="•"/>
              <a:defRPr sz="2200">
                <a:latin typeface="+mj-lt"/>
                <a:ea typeface="+mj-ea"/>
                <a:cs typeface="+mj-cs"/>
                <a:sym typeface="Helvetica"/>
              </a:defRPr>
            </a:pPr>
            <a:r>
              <a:t>Process costing is the optimal system for a company to use when the production process results in many similar units. </a:t>
            </a:r>
            <a:endParaRPr>
              <a:latin typeface="+mn-lt"/>
              <a:ea typeface="+mn-ea"/>
              <a:cs typeface="+mn-cs"/>
              <a:sym typeface="Calibri"/>
            </a:endParaRPr>
          </a:p>
          <a:p>
            <a:pPr marL="342900" indent="-342900">
              <a:lnSpc>
                <a:spcPct val="110000"/>
              </a:lnSpc>
              <a:spcBef>
                <a:spcPts val="600"/>
              </a:spcBef>
              <a:buSzPct val="100000"/>
              <a:buFont typeface="Arial"/>
              <a:buChar char="•"/>
              <a:defRPr sz="2200">
                <a:latin typeface="+mj-lt"/>
                <a:ea typeface="+mj-ea"/>
                <a:cs typeface="+mj-cs"/>
                <a:sym typeface="Helvetica"/>
              </a:defRPr>
            </a:pPr>
            <a:r>
              <a:t>It is used when production is continuous or occurs in large batches and it is difficult to trace a particular input cost to a specific individual product.</a:t>
            </a:r>
            <a:endParaRPr>
              <a:latin typeface="+mn-lt"/>
              <a:ea typeface="+mn-ea"/>
              <a:cs typeface="+mn-cs"/>
              <a:sym typeface="Calibri"/>
            </a:endParaRPr>
          </a:p>
          <a:p>
            <a:pPr marL="342900" indent="-342900">
              <a:lnSpc>
                <a:spcPct val="110000"/>
              </a:lnSpc>
              <a:spcBef>
                <a:spcPts val="600"/>
              </a:spcBef>
              <a:buSzPct val="100000"/>
              <a:buFont typeface="Arial"/>
              <a:buChar char="•"/>
              <a:defRPr sz="2200">
                <a:latin typeface="+mj-lt"/>
                <a:ea typeface="+mj-ea"/>
                <a:cs typeface="+mj-cs"/>
                <a:sym typeface="Helvetica"/>
              </a:defRPr>
            </a:pPr>
            <a:r>
              <a:t>In a “Production Cost Report”, the following information is reported:</a:t>
            </a:r>
            <a:endParaRPr sz="2400"/>
          </a:p>
          <a:p>
            <a:pPr lvl="1" marL="981075" indent="-457200">
              <a:lnSpc>
                <a:spcPct val="110000"/>
              </a:lnSpc>
              <a:spcBef>
                <a:spcPts val="300"/>
              </a:spcBef>
              <a:buSzPct val="100000"/>
              <a:buAutoNum type="arabicParenR" startAt="1"/>
              <a:defRPr sz="2000">
                <a:latin typeface="+mj-lt"/>
                <a:ea typeface="+mj-ea"/>
                <a:cs typeface="+mj-cs"/>
                <a:sym typeface="Helvetica"/>
              </a:defRPr>
            </a:pPr>
            <a:r>
              <a:t>Cost per equivalent unit;</a:t>
            </a:r>
            <a:endParaRPr>
              <a:latin typeface="+mn-lt"/>
              <a:ea typeface="+mn-ea"/>
              <a:cs typeface="+mn-cs"/>
              <a:sym typeface="Calibri"/>
            </a:endParaRPr>
          </a:p>
          <a:p>
            <a:pPr lvl="1" marL="981075" indent="-457200">
              <a:lnSpc>
                <a:spcPct val="110000"/>
              </a:lnSpc>
              <a:spcBef>
                <a:spcPts val="300"/>
              </a:spcBef>
              <a:buSzPct val="100000"/>
              <a:buAutoNum type="arabicParenR" startAt="1"/>
              <a:defRPr sz="2000">
                <a:latin typeface="+mj-lt"/>
                <a:ea typeface="+mj-ea"/>
                <a:cs typeface="+mj-cs"/>
                <a:sym typeface="Helvetica"/>
              </a:defRPr>
            </a:pPr>
            <a:r>
              <a:t>Costs to units transferred to finished goods;</a:t>
            </a:r>
            <a:endParaRPr>
              <a:latin typeface="+mn-lt"/>
              <a:ea typeface="+mn-ea"/>
              <a:cs typeface="+mn-cs"/>
              <a:sym typeface="Calibri"/>
            </a:endParaRPr>
          </a:p>
          <a:p>
            <a:pPr lvl="1" marL="981075" indent="-457200">
              <a:lnSpc>
                <a:spcPct val="110000"/>
              </a:lnSpc>
              <a:spcBef>
                <a:spcPts val="600"/>
              </a:spcBef>
              <a:buSzPct val="100000"/>
              <a:buAutoNum type="arabicParenR" startAt="1"/>
              <a:defRPr sz="2000">
                <a:latin typeface="+mj-lt"/>
                <a:ea typeface="+mj-ea"/>
                <a:cs typeface="+mj-cs"/>
                <a:sym typeface="Helvetica"/>
              </a:defRPr>
            </a:pPr>
            <a:r>
              <a:t>costs to partially completed units in the work in process (WIP) inventory.</a:t>
            </a:r>
            <a:endParaRPr sz="2200"/>
          </a:p>
          <a:p>
            <a:pPr marL="342900" indent="-342900">
              <a:lnSpc>
                <a:spcPct val="110000"/>
              </a:lnSpc>
              <a:spcBef>
                <a:spcPts val="600"/>
              </a:spcBef>
              <a:buSzPct val="100000"/>
              <a:buFont typeface="Arial"/>
              <a:buChar char="•"/>
              <a:defRPr sz="2200">
                <a:latin typeface="+mj-lt"/>
                <a:ea typeface="+mj-ea"/>
                <a:cs typeface="+mj-cs"/>
                <a:sym typeface="Helvetica"/>
              </a:defRPr>
            </a:pPr>
            <a:r>
              <a:t>To prepare a “Production Cost Report”, follow the following four steps:</a:t>
            </a:r>
            <a:r>
              <a:rPr sz="2400"/>
              <a:t> </a:t>
            </a:r>
            <a:endParaRPr>
              <a:latin typeface="+mn-lt"/>
              <a:ea typeface="+mn-ea"/>
              <a:cs typeface="+mn-cs"/>
              <a:sym typeface="Calibri"/>
            </a:endParaRPr>
          </a:p>
          <a:p>
            <a:pPr lvl="1" marL="808037" indent="-284162">
              <a:lnSpc>
                <a:spcPct val="110000"/>
              </a:lnSpc>
              <a:spcBef>
                <a:spcPts val="300"/>
              </a:spcBef>
              <a:buSzPct val="100000"/>
              <a:buAutoNum type="arabicPeriod" startAt="1"/>
              <a:defRPr sz="2000">
                <a:latin typeface="+mj-lt"/>
                <a:ea typeface="+mj-ea"/>
                <a:cs typeface="+mj-cs"/>
                <a:sym typeface="Helvetica"/>
              </a:defRPr>
            </a:pPr>
            <a:r>
              <a:t>Determine total units to assign costs;</a:t>
            </a:r>
            <a:endParaRPr>
              <a:latin typeface="+mn-lt"/>
              <a:ea typeface="+mn-ea"/>
              <a:cs typeface="+mn-cs"/>
              <a:sym typeface="Calibri"/>
            </a:endParaRPr>
          </a:p>
          <a:p>
            <a:pPr lvl="1" marL="808037" indent="-284162">
              <a:lnSpc>
                <a:spcPct val="110000"/>
              </a:lnSpc>
              <a:spcBef>
                <a:spcPts val="300"/>
              </a:spcBef>
              <a:buSzPct val="100000"/>
              <a:buAutoNum type="arabicPeriod" startAt="1"/>
              <a:defRPr sz="2000">
                <a:latin typeface="+mj-lt"/>
                <a:ea typeface="+mj-ea"/>
                <a:cs typeface="+mj-cs"/>
                <a:sym typeface="Helvetica"/>
              </a:defRPr>
            </a:pPr>
            <a:r>
              <a:t>Compute equivalent units of production;</a:t>
            </a:r>
            <a:endParaRPr>
              <a:latin typeface="+mn-lt"/>
              <a:ea typeface="+mn-ea"/>
              <a:cs typeface="+mn-cs"/>
              <a:sym typeface="Calibri"/>
            </a:endParaRPr>
          </a:p>
          <a:p>
            <a:pPr lvl="1" marL="808037" indent="-284162">
              <a:lnSpc>
                <a:spcPct val="110000"/>
              </a:lnSpc>
              <a:spcBef>
                <a:spcPts val="300"/>
              </a:spcBef>
              <a:buSzPct val="100000"/>
              <a:buAutoNum type="arabicPeriod" startAt="1"/>
              <a:defRPr sz="2000">
                <a:latin typeface="+mj-lt"/>
                <a:ea typeface="+mj-ea"/>
                <a:cs typeface="+mj-cs"/>
                <a:sym typeface="Helvetica"/>
              </a:defRPr>
            </a:pPr>
            <a:r>
              <a:t>Determine cost per equivalent unit;</a:t>
            </a:r>
            <a:endParaRPr>
              <a:latin typeface="+mn-lt"/>
              <a:ea typeface="+mn-ea"/>
              <a:cs typeface="+mn-cs"/>
              <a:sym typeface="Calibri"/>
            </a:endParaRPr>
          </a:p>
          <a:p>
            <a:pPr lvl="1" marL="808037" indent="-284162">
              <a:lnSpc>
                <a:spcPct val="110000"/>
              </a:lnSpc>
              <a:spcBef>
                <a:spcPts val="300"/>
              </a:spcBef>
              <a:buSzPct val="100000"/>
              <a:buAutoNum type="arabicPeriod" startAt="1"/>
              <a:defRPr sz="2000">
                <a:latin typeface="+mj-lt"/>
                <a:ea typeface="+mj-ea"/>
                <a:cs typeface="+mj-cs"/>
                <a:sym typeface="Helvetica"/>
              </a:defRPr>
            </a:pPr>
            <a:r>
              <a:t>Allocate the costs to units transferred to finished goods and partially completed units in the work in process (WIP) inventory</a:t>
            </a:r>
          </a:p>
        </p:txBody>
      </p:sp>
      <p:sp>
        <p:nvSpPr>
          <p:cNvPr id="846" name="Content Placeholder 2"/>
          <p:cNvSpPr txBox="1"/>
          <p:nvPr>
            <p:ph type="body" sz="quarter" idx="1"/>
          </p:nvPr>
        </p:nvSpPr>
        <p:spPr>
          <a:xfrm>
            <a:off x="3437204" y="79104"/>
            <a:ext cx="5317585" cy="783835"/>
          </a:xfrm>
          <a:prstGeom prst="rect">
            <a:avLst/>
          </a:prstGeom>
        </p:spPr>
        <p:txBody>
          <a:bodyPr anchor="ctr"/>
          <a:lstStyle>
            <a:lvl1pPr marL="0" indent="0" algn="ctr">
              <a:spcBef>
                <a:spcPts val="0"/>
              </a:spcBef>
              <a:buSzTx/>
              <a:buNone/>
              <a:defRPr b="1" sz="3600">
                <a:latin typeface="+mj-lt"/>
                <a:ea typeface="+mj-ea"/>
                <a:cs typeface="+mj-cs"/>
                <a:sym typeface="Helvetica"/>
              </a:defRPr>
            </a:lvl1pPr>
          </a:lstStyle>
          <a:p>
            <a:pPr/>
            <a:r>
              <a:t>Process Costing</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Slide Number Placeholder 3"/>
          <p:cNvSpPr txBox="1"/>
          <p:nvPr>
            <p:ph type="sldNum" sz="quarter" idx="2"/>
          </p:nvPr>
        </p:nvSpPr>
        <p:spPr>
          <a:xfrm>
            <a:off x="11918344" y="6540817"/>
            <a:ext cx="273657"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849" name="Content Placeholder 2"/>
          <p:cNvSpPr txBox="1"/>
          <p:nvPr>
            <p:ph type="body" sz="quarter" idx="1"/>
          </p:nvPr>
        </p:nvSpPr>
        <p:spPr>
          <a:xfrm>
            <a:off x="-1" y="259975"/>
            <a:ext cx="12192001" cy="783835"/>
          </a:xfrm>
          <a:prstGeom prst="rect">
            <a:avLst/>
          </a:prstGeom>
        </p:spPr>
        <p:txBody>
          <a:bodyPr anchor="ctr"/>
          <a:lstStyle>
            <a:lvl1pPr marL="0" indent="0" algn="ctr">
              <a:spcBef>
                <a:spcPts val="0"/>
              </a:spcBef>
              <a:buSzTx/>
              <a:buNone/>
              <a:defRPr b="1" sz="3600">
                <a:latin typeface="+mj-lt"/>
                <a:ea typeface="+mj-ea"/>
                <a:cs typeface="+mj-cs"/>
                <a:sym typeface="Helvetica"/>
              </a:defRPr>
            </a:lvl1pPr>
          </a:lstStyle>
          <a:p>
            <a:pPr/>
            <a:r>
              <a:t>Equivalent Units (Weighted Average)</a:t>
            </a:r>
          </a:p>
        </p:txBody>
      </p:sp>
      <p:sp>
        <p:nvSpPr>
          <p:cNvPr id="850" name="Content Placeholder 2"/>
          <p:cNvSpPr txBox="1"/>
          <p:nvPr/>
        </p:nvSpPr>
        <p:spPr>
          <a:xfrm>
            <a:off x="626910" y="1331871"/>
            <a:ext cx="10938176" cy="461137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marL="406400" indent="-4064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Essentially, the concept of equivalent units involves expressing a given number of partially completed units as a smaller number of fully completed units.</a:t>
            </a:r>
          </a:p>
          <a:p>
            <a:pPr marL="406400" indent="-4064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We do this because it is easier to account for whole units than parts of a unit. We are adding together partially completed units to make a whole unit.</a:t>
            </a:r>
          </a:p>
          <a:p>
            <a:pPr lvl="1" marL="901700" indent="-3810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For example, if we have __ units ____ of the way complete, we can add them together to make __ equivalent unit (= ______________). </a:t>
            </a:r>
          </a:p>
          <a:p>
            <a:pPr lvl="1" marL="901700" indent="-3810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We can make this calculation easier by multiplying the units by a percentage of complete.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Slide Number Placeholder 3"/>
          <p:cNvSpPr txBox="1"/>
          <p:nvPr>
            <p:ph type="sldNum" sz="quarter" idx="2"/>
          </p:nvPr>
        </p:nvSpPr>
        <p:spPr>
          <a:xfrm>
            <a:off x="11918344" y="6540817"/>
            <a:ext cx="273657"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855" name="Content Placeholder 2"/>
          <p:cNvSpPr txBox="1"/>
          <p:nvPr>
            <p:ph type="body" sz="quarter" idx="1"/>
          </p:nvPr>
        </p:nvSpPr>
        <p:spPr>
          <a:xfrm>
            <a:off x="-1" y="259975"/>
            <a:ext cx="12192001" cy="783835"/>
          </a:xfrm>
          <a:prstGeom prst="rect">
            <a:avLst/>
          </a:prstGeom>
        </p:spPr>
        <p:txBody>
          <a:bodyPr anchor="ctr"/>
          <a:lstStyle>
            <a:lvl1pPr marL="0" indent="0" algn="ctr">
              <a:spcBef>
                <a:spcPts val="0"/>
              </a:spcBef>
              <a:buSzTx/>
              <a:buNone/>
              <a:defRPr b="1" sz="3600">
                <a:latin typeface="+mj-lt"/>
                <a:ea typeface="+mj-ea"/>
                <a:cs typeface="+mj-cs"/>
                <a:sym typeface="Helvetica"/>
              </a:defRPr>
            </a:lvl1pPr>
          </a:lstStyle>
          <a:p>
            <a:pPr/>
            <a:r>
              <a:t>Equivalent Units (Weighted Average)</a:t>
            </a:r>
          </a:p>
        </p:txBody>
      </p:sp>
      <p:sp>
        <p:nvSpPr>
          <p:cNvPr id="856" name="Content Placeholder 2"/>
          <p:cNvSpPr txBox="1"/>
          <p:nvPr/>
        </p:nvSpPr>
        <p:spPr>
          <a:xfrm>
            <a:off x="626910" y="1321712"/>
            <a:ext cx="10938176" cy="46316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marL="381000" indent="-3810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Under the weighted average method, equivalent units are calculated based on 2 things:</a:t>
            </a:r>
          </a:p>
          <a:p>
            <a:pPr lvl="1" marL="800100" indent="-279400" defTabSz="457200">
              <a:lnSpc>
                <a:spcPct val="110000"/>
              </a:lnSpc>
              <a:spcBef>
                <a:spcPts val="600"/>
              </a:spcBef>
              <a:buClr>
                <a:schemeClr val="accent1"/>
              </a:buClr>
              <a:buSzPct val="100000"/>
              <a:buChar char="◼"/>
              <a:defRPr sz="2400">
                <a:solidFill>
                  <a:srgbClr val="404040"/>
                </a:solidFill>
                <a:latin typeface="+mj-lt"/>
                <a:ea typeface="+mj-ea"/>
                <a:cs typeface="+mj-cs"/>
                <a:sym typeface="Helvetica"/>
              </a:defRPr>
            </a:pPr>
            <a:r>
              <a:t>Units completed and transferred out, and </a:t>
            </a:r>
          </a:p>
          <a:p>
            <a:pPr lvl="1" marL="800100" indent="-279400" defTabSz="457200">
              <a:lnSpc>
                <a:spcPct val="110000"/>
              </a:lnSpc>
              <a:spcBef>
                <a:spcPts val="600"/>
              </a:spcBef>
              <a:buClr>
                <a:schemeClr val="accent1"/>
              </a:buClr>
              <a:buSzPct val="100000"/>
              <a:buChar char="◼"/>
              <a:defRPr sz="2400">
                <a:solidFill>
                  <a:srgbClr val="404040"/>
                </a:solidFill>
                <a:latin typeface="+mj-lt"/>
                <a:ea typeface="+mj-ea"/>
                <a:cs typeface="+mj-cs"/>
                <a:sym typeface="Helvetica"/>
              </a:defRPr>
            </a:pPr>
            <a:r>
              <a:t>Units in ending work in process inventory.  </a:t>
            </a:r>
          </a:p>
          <a:p>
            <a:pPr marL="381000" indent="-3810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Units completed and transferred are ______________ and will always be ___% complete for equivalent unit calculations for direct materials, direct labor and overhead.</a:t>
            </a:r>
          </a:p>
          <a:p>
            <a:pPr marL="381000" indent="-381000" defTabSz="457200">
              <a:lnSpc>
                <a:spcPct val="110000"/>
              </a:lnSpc>
              <a:spcBef>
                <a:spcPts val="600"/>
              </a:spcBef>
              <a:buClr>
                <a:schemeClr val="accent1"/>
              </a:buClr>
              <a:buSzPct val="92000"/>
              <a:buChar char="◼"/>
              <a:defRPr sz="2600">
                <a:solidFill>
                  <a:srgbClr val="404040"/>
                </a:solidFill>
                <a:latin typeface="+mj-lt"/>
                <a:ea typeface="+mj-ea"/>
                <a:cs typeface="+mj-cs"/>
                <a:sym typeface="Helvetica"/>
              </a:defRPr>
            </a:pPr>
            <a:r>
              <a:t>For units in ending work in process (WIP), we would take the units unfinished x a percent complete. The percent complete can be different for direct materials, direct labor or overhead.</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861" name="TextBox 2"/>
          <p:cNvSpPr txBox="1"/>
          <p:nvPr/>
        </p:nvSpPr>
        <p:spPr>
          <a:xfrm>
            <a:off x="610493" y="701391"/>
            <a:ext cx="1095459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mj-lt"/>
                <a:ea typeface="+mj-ea"/>
                <a:cs typeface="+mj-cs"/>
                <a:sym typeface="Helvetica"/>
              </a:defRPr>
            </a:lvl1pPr>
          </a:lstStyle>
          <a:p>
            <a:pPr/>
            <a:r>
              <a:t>Flow of Materials from Raw Materials to Finished Goods</a:t>
            </a:r>
          </a:p>
        </p:txBody>
      </p:sp>
      <p:sp>
        <p:nvSpPr>
          <p:cNvPr id="862" name="Rectangle 10"/>
          <p:cNvSpPr/>
          <p:nvPr/>
        </p:nvSpPr>
        <p:spPr>
          <a:xfrm>
            <a:off x="1240573"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863" name="Rectangle 10"/>
          <p:cNvSpPr/>
          <p:nvPr/>
        </p:nvSpPr>
        <p:spPr>
          <a:xfrm>
            <a:off x="5038381"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864" name="Rectangle 10"/>
          <p:cNvSpPr/>
          <p:nvPr/>
        </p:nvSpPr>
        <p:spPr>
          <a:xfrm>
            <a:off x="8836187"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865" name="Line"/>
          <p:cNvSpPr/>
          <p:nvPr/>
        </p:nvSpPr>
        <p:spPr>
          <a:xfrm>
            <a:off x="3420663" y="3429000"/>
            <a:ext cx="1561470" cy="0"/>
          </a:xfrm>
          <a:prstGeom prst="line">
            <a:avLst/>
          </a:prstGeom>
          <a:ln w="22225" cap="rnd">
            <a:solidFill>
              <a:srgbClr val="535353"/>
            </a:solidFill>
            <a:tailEnd type="triangle"/>
          </a:ln>
        </p:spPr>
        <p:txBody>
          <a:bodyPr lIns="45719" rIns="45719"/>
          <a:lstStyle/>
          <a:p>
            <a:pPr/>
          </a:p>
        </p:txBody>
      </p:sp>
      <p:sp>
        <p:nvSpPr>
          <p:cNvPr id="866" name="Line"/>
          <p:cNvSpPr/>
          <p:nvPr/>
        </p:nvSpPr>
        <p:spPr>
          <a:xfrm>
            <a:off x="7219725" y="3429000"/>
            <a:ext cx="1561469" cy="0"/>
          </a:xfrm>
          <a:prstGeom prst="line">
            <a:avLst/>
          </a:prstGeom>
          <a:ln w="22225" cap="rnd">
            <a:solidFill>
              <a:srgbClr val="535353"/>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Helvetica"/>
              </a:defRPr>
            </a:lvl1pPr>
          </a:lstStyle>
          <a:p>
            <a:pPr/>
            <a:fld id="{86CB4B4D-7CA3-9044-876B-883B54F8677D}" type="slidenum"/>
          </a:p>
        </p:txBody>
      </p:sp>
      <p:sp>
        <p:nvSpPr>
          <p:cNvPr id="871" name="TextBox 2"/>
          <p:cNvSpPr txBox="1"/>
          <p:nvPr/>
        </p:nvSpPr>
        <p:spPr>
          <a:xfrm>
            <a:off x="610493" y="701391"/>
            <a:ext cx="1095459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mj-lt"/>
                <a:ea typeface="+mj-ea"/>
                <a:cs typeface="+mj-cs"/>
                <a:sym typeface="Helvetica"/>
              </a:defRPr>
            </a:lvl1pPr>
          </a:lstStyle>
          <a:p>
            <a:pPr/>
            <a:r>
              <a:t>Flow of Materials from Raw Materials to Finished Goods</a:t>
            </a:r>
          </a:p>
        </p:txBody>
      </p:sp>
      <p:sp>
        <p:nvSpPr>
          <p:cNvPr id="872" name="Rectangle 10"/>
          <p:cNvSpPr/>
          <p:nvPr/>
        </p:nvSpPr>
        <p:spPr>
          <a:xfrm>
            <a:off x="1240573"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873" name="Rectangle 10"/>
          <p:cNvSpPr/>
          <p:nvPr/>
        </p:nvSpPr>
        <p:spPr>
          <a:xfrm>
            <a:off x="5038381"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874" name="Rectangle 10"/>
          <p:cNvSpPr/>
          <p:nvPr/>
        </p:nvSpPr>
        <p:spPr>
          <a:xfrm>
            <a:off x="8836187" y="3026884"/>
            <a:ext cx="2115239" cy="804232"/>
          </a:xfrm>
          <a:prstGeom prst="rect">
            <a:avLst/>
          </a:prstGeom>
          <a:solidFill>
            <a:srgbClr val="D9D9D9"/>
          </a:solidFill>
          <a:ln w="12700" cap="rnd">
            <a:solidFill>
              <a:srgbClr val="A6A6A6"/>
            </a:solidFill>
          </a:ln>
          <a:effectLst>
            <a:outerShdw sx="100000" sy="100000" kx="0" ky="0" algn="b" rotWithShape="0" blurRad="38100" dist="25400" dir="5400000">
              <a:srgbClr val="000000">
                <a:alpha val="55000"/>
              </a:srgbClr>
            </a:outerShdw>
          </a:effectLst>
        </p:spPr>
        <p:txBody>
          <a:bodyPr lIns="45719" rIns="45719" anchor="ctr"/>
          <a:lstStyle/>
          <a:p>
            <a:pPr algn="ctr">
              <a:defRPr>
                <a:solidFill>
                  <a:srgbClr val="FFFFFF"/>
                </a:solidFill>
              </a:defRPr>
            </a:pPr>
          </a:p>
        </p:txBody>
      </p:sp>
      <p:sp>
        <p:nvSpPr>
          <p:cNvPr id="875" name="Line"/>
          <p:cNvSpPr/>
          <p:nvPr/>
        </p:nvSpPr>
        <p:spPr>
          <a:xfrm>
            <a:off x="3420663" y="3429000"/>
            <a:ext cx="1561470" cy="0"/>
          </a:xfrm>
          <a:prstGeom prst="line">
            <a:avLst/>
          </a:prstGeom>
          <a:ln w="22225" cap="rnd">
            <a:solidFill>
              <a:srgbClr val="535353"/>
            </a:solidFill>
            <a:tailEnd type="triangle"/>
          </a:ln>
        </p:spPr>
        <p:txBody>
          <a:bodyPr lIns="45719" rIns="45719"/>
          <a:lstStyle/>
          <a:p>
            <a:pPr/>
          </a:p>
        </p:txBody>
      </p:sp>
      <p:sp>
        <p:nvSpPr>
          <p:cNvPr id="876" name="Line"/>
          <p:cNvSpPr/>
          <p:nvPr/>
        </p:nvSpPr>
        <p:spPr>
          <a:xfrm>
            <a:off x="7219725" y="3429000"/>
            <a:ext cx="1561469" cy="0"/>
          </a:xfrm>
          <a:prstGeom prst="line">
            <a:avLst/>
          </a:prstGeom>
          <a:ln w="22225" cap="rnd">
            <a:solidFill>
              <a:srgbClr val="535353"/>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880" name="Table"/>
          <p:cNvGraphicFramePr/>
          <p:nvPr/>
        </p:nvGraphicFramePr>
        <p:xfrm>
          <a:off x="285608" y="624840"/>
          <a:ext cx="23253941" cy="130954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3956"/>
                <a:gridCol w="1021827"/>
                <a:gridCol w="2857500"/>
                <a:gridCol w="2857500"/>
              </a:tblGrid>
              <a:tr h="374650">
                <a:tc>
                  <a:txBody>
                    <a:bodyPr/>
                    <a:lstStyle/>
                    <a:p>
                      <a:pPr algn="l" defTabSz="825500">
                        <a:defRPr sz="1800"/>
                      </a:pPr>
                      <a:r>
                        <a:rPr b="1" sz="1600">
                          <a:solidFill>
                            <a:srgbClr val="FFFFFF"/>
                          </a:solidFill>
                          <a:latin typeface="+mj-lt"/>
                          <a:ea typeface="+mj-ea"/>
                          <a:cs typeface="+mj-cs"/>
                          <a:sym typeface="Helvetica"/>
                        </a:rPr>
                        <a:t>Production Cost Report:</a:t>
                      </a:r>
                    </a:p>
                  </a:txBody>
                  <a:tcPr marL="50800" marR="50800" marT="50800" marB="50800" anchor="ctr" anchorCtr="0" horzOverflow="overflow">
                    <a:lnL w="12700">
                      <a:solidFill>
                        <a:srgbClr val="DDDDDD"/>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Total</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DM ($, % complete, or EU)</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CC ($, % complete, or EU)</a:t>
                      </a:r>
                    </a:p>
                  </a:txBody>
                  <a:tcPr marL="50800" marR="50800" marT="50800" marB="50800" anchor="ctr" anchorCtr="0" horzOverflow="overflow">
                    <a:lnL w="25400">
                      <a:solidFill>
                        <a:srgbClr val="5F6568"/>
                      </a:solidFill>
                      <a:miter lim="400000"/>
                    </a:lnL>
                    <a:lnR w="12700">
                      <a:solidFill>
                        <a:srgbClr val="DDDDDD"/>
                      </a:solidFill>
                      <a:miter lim="400000"/>
                    </a:lnR>
                    <a:lnT w="12700">
                      <a:solidFill>
                        <a:srgbClr val="DDDDDD"/>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1. Total costs incurred:</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Beginning WIP inventory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Started into production this year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2. Total equivalent units produced from those costs: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Total equivalent units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3. Costs per equivalent unit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4a. Value of units completed and transferred out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4b. Value of ending WIP inventory</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12700">
                      <a:solidFill>
                        <a:srgbClr val="DDDDDD"/>
                      </a:solidFill>
                      <a:miter lim="400000"/>
                    </a:lnB>
                    <a:noFill/>
                  </a:tcPr>
                </a:tc>
              </a:tr>
            </a:tbl>
          </a:graphicData>
        </a:graphic>
      </p:graphicFrame>
      <p:sp>
        <p:nvSpPr>
          <p:cNvPr id="881" name="Process Costing"/>
          <p:cNvSpPr txBox="1"/>
          <p:nvPr/>
        </p:nvSpPr>
        <p:spPr>
          <a:xfrm>
            <a:off x="253697" y="66812"/>
            <a:ext cx="312081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spcBef>
                <a:spcPts val="3400"/>
              </a:spcBef>
              <a:defRPr b="1" sz="3000">
                <a:solidFill>
                  <a:srgbClr val="FFFFFF"/>
                </a:solidFill>
                <a:latin typeface="Arial"/>
                <a:ea typeface="Arial"/>
                <a:cs typeface="Arial"/>
                <a:sym typeface="Arial"/>
              </a:defRPr>
            </a:lvl1pPr>
          </a:lstStyle>
          <a:p>
            <a:pPr/>
            <a:r>
              <a:t>Process Costing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Rectangle 10"/>
          <p:cNvSpPr txBox="1"/>
          <p:nvPr/>
        </p:nvSpPr>
        <p:spPr>
          <a:xfrm>
            <a:off x="517764" y="312761"/>
            <a:ext cx="11156472" cy="621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400">
                <a:latin typeface="+mj-lt"/>
                <a:ea typeface="+mj-ea"/>
                <a:cs typeface="+mj-cs"/>
                <a:sym typeface="Helvetica"/>
              </a:defRPr>
            </a:pPr>
            <a:r>
              <a:t>EXAMPLE 7. </a:t>
            </a:r>
            <a:r>
              <a:rPr b="0">
                <a:solidFill>
                  <a:srgbClr val="424242"/>
                </a:solidFill>
              </a:rPr>
              <a:t>During the month, Rock City Percussion’s shaping department requested $10,179 in direct material and started into production 8,700 hickory drumsticks of size 5A. There was no beginning inventory in the shaping department, and 7,500 drumsticks were completed in that department and transferred to the finishing department. Wood is the only direct material in the shaping department, and it is added at the beginning of the process, so the work in process (WIP) is considered to be 100% complete with respect to direct materials. At the end of the month, the drumsticks still in the shaping department were estimated to be 35% complete with respect to conversion costs. All materials are added at the beginning of the shaping process. </a:t>
            </a:r>
            <a:endParaRPr>
              <a:latin typeface="+mn-lt"/>
              <a:ea typeface="+mn-ea"/>
              <a:cs typeface="+mn-cs"/>
              <a:sym typeface="Calibri"/>
            </a:endParaRPr>
          </a:p>
          <a:p>
            <a:pPr>
              <a:spcBef>
                <a:spcPts val="600"/>
              </a:spcBef>
              <a:defRPr sz="2400">
                <a:solidFill>
                  <a:srgbClr val="424242"/>
                </a:solidFill>
                <a:latin typeface="+mj-lt"/>
                <a:ea typeface="+mj-ea"/>
                <a:cs typeface="+mj-cs"/>
                <a:sym typeface="Helvetica"/>
              </a:defRPr>
            </a:pPr>
            <a:r>
              <a:t>     While beginning the size 5A drumsticks, the shaping department incurred these costs in July: </a:t>
            </a:r>
            <a:endParaRPr>
              <a:latin typeface="+mn-lt"/>
              <a:ea typeface="+mn-ea"/>
              <a:cs typeface="+mn-cs"/>
              <a:sym typeface="Calibri"/>
            </a:endParaRPr>
          </a:p>
          <a:p>
            <a:pPr>
              <a:spcBef>
                <a:spcPts val="600"/>
              </a:spcBef>
              <a:defRPr sz="2400">
                <a:solidFill>
                  <a:srgbClr val="424242"/>
                </a:solidFill>
                <a:latin typeface="+mj-lt"/>
                <a:ea typeface="+mj-ea"/>
                <a:cs typeface="+mj-cs"/>
                <a:sym typeface="Helvetica"/>
              </a:defRPr>
            </a:pPr>
            <a:r>
              <a:t>     Direct materials $10,179; direct labor $15,176; applied overhead $7,000; total costs $32,355 (= DM + DL + MOH). </a:t>
            </a:r>
            <a:endParaRPr>
              <a:latin typeface="+mn-lt"/>
              <a:ea typeface="+mn-ea"/>
              <a:cs typeface="+mn-cs"/>
              <a:sym typeface="Calibri"/>
            </a:endParaRPr>
          </a:p>
          <a:p>
            <a:pPr>
              <a:spcBef>
                <a:spcPts val="600"/>
              </a:spcBef>
              <a:defRPr sz="2400">
                <a:solidFill>
                  <a:srgbClr val="424242"/>
                </a:solidFill>
                <a:latin typeface="+mj-lt"/>
                <a:ea typeface="+mj-ea"/>
                <a:cs typeface="+mj-cs"/>
                <a:sym typeface="Helvetica"/>
              </a:defRPr>
            </a:pPr>
            <a:r>
              <a:t>     Prepare a production Cost Report for the shaping department using weighted-average method.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885" name="Table"/>
          <p:cNvGraphicFramePr/>
          <p:nvPr/>
        </p:nvGraphicFramePr>
        <p:xfrm>
          <a:off x="285608" y="624840"/>
          <a:ext cx="23253941" cy="130954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3956"/>
                <a:gridCol w="1021827"/>
                <a:gridCol w="2857500"/>
                <a:gridCol w="2857500"/>
              </a:tblGrid>
              <a:tr h="374650">
                <a:tc>
                  <a:txBody>
                    <a:bodyPr/>
                    <a:lstStyle/>
                    <a:p>
                      <a:pPr algn="l" defTabSz="825500">
                        <a:defRPr sz="1800"/>
                      </a:pPr>
                      <a:r>
                        <a:rPr b="1" sz="1600">
                          <a:solidFill>
                            <a:srgbClr val="FFFFFF"/>
                          </a:solidFill>
                          <a:latin typeface="+mj-lt"/>
                          <a:ea typeface="+mj-ea"/>
                          <a:cs typeface="+mj-cs"/>
                          <a:sym typeface="Helvetica"/>
                        </a:rPr>
                        <a:t>Production Cost Report:</a:t>
                      </a:r>
                    </a:p>
                  </a:txBody>
                  <a:tcPr marL="50800" marR="50800" marT="50800" marB="50800" anchor="ctr" anchorCtr="0" horzOverflow="overflow">
                    <a:lnL w="12700">
                      <a:solidFill>
                        <a:srgbClr val="DDDDDD"/>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Total</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DM ($, % complete, or EU)</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CC ($, % complete, or EU)</a:t>
                      </a:r>
                    </a:p>
                  </a:txBody>
                  <a:tcPr marL="50800" marR="50800" marT="50800" marB="50800" anchor="ctr" anchorCtr="0" horzOverflow="overflow">
                    <a:lnL w="25400">
                      <a:solidFill>
                        <a:srgbClr val="5F6568"/>
                      </a:solidFill>
                      <a:miter lim="400000"/>
                    </a:lnL>
                    <a:lnR w="12700">
                      <a:solidFill>
                        <a:srgbClr val="DDDDDD"/>
                      </a:solidFill>
                      <a:miter lim="400000"/>
                    </a:lnR>
                    <a:lnT w="12700">
                      <a:solidFill>
                        <a:srgbClr val="DDDDDD"/>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1. Total costs incurred:</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Beginning WIP inventory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Started into production this year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2. Total equivalent units produced from those costs: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Total equivalent units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3. Costs per equivalent unit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4a. Value of units completed and transferred out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4b. Value of ending WIP inventory</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12700">
                      <a:solidFill>
                        <a:srgbClr val="DDDDDD"/>
                      </a:solidFill>
                      <a:miter lim="400000"/>
                    </a:lnB>
                    <a:noFill/>
                  </a:tcPr>
                </a:tc>
              </a:tr>
            </a:tbl>
          </a:graphicData>
        </a:graphic>
      </p:graphicFrame>
      <p:sp>
        <p:nvSpPr>
          <p:cNvPr id="886" name="Process Costing"/>
          <p:cNvSpPr txBox="1"/>
          <p:nvPr/>
        </p:nvSpPr>
        <p:spPr>
          <a:xfrm>
            <a:off x="253697" y="66812"/>
            <a:ext cx="312081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spcBef>
                <a:spcPts val="3400"/>
              </a:spcBef>
              <a:defRPr b="1" sz="3000">
                <a:solidFill>
                  <a:srgbClr val="FFFFFF"/>
                </a:solidFill>
                <a:latin typeface="Arial"/>
                <a:ea typeface="Arial"/>
                <a:cs typeface="Arial"/>
                <a:sym typeface="Arial"/>
              </a:defRPr>
            </a:lvl1pPr>
          </a:lstStyle>
          <a:p>
            <a:pPr/>
            <a:r>
              <a:t>Process Costing</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Slide Number Placeholder 3"/>
          <p:cNvSpPr txBox="1"/>
          <p:nvPr>
            <p:ph type="sldNum" sz="quarter" idx="2"/>
          </p:nvPr>
        </p:nvSpPr>
        <p:spPr>
          <a:xfrm>
            <a:off x="11933376" y="6551285"/>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9" name="Picture 2" descr="Picture 2"/>
          <p:cNvPicPr>
            <a:picLocks noChangeAspect="1"/>
          </p:cNvPicPr>
          <p:nvPr/>
        </p:nvPicPr>
        <p:blipFill>
          <a:blip r:embed="rId3">
            <a:extLst/>
          </a:blip>
          <a:stretch>
            <a:fillRect/>
          </a:stretch>
        </p:blipFill>
        <p:spPr>
          <a:xfrm>
            <a:off x="1188829" y="681099"/>
            <a:ext cx="9814340" cy="5994338"/>
          </a:xfrm>
          <a:prstGeom prst="rect">
            <a:avLst/>
          </a:prstGeom>
          <a:ln w="12700">
            <a:miter lim="400000"/>
          </a:ln>
        </p:spPr>
      </p:pic>
      <p:sp>
        <p:nvSpPr>
          <p:cNvPr id="890" name="Rectangle 1"/>
          <p:cNvSpPr txBox="1"/>
          <p:nvPr/>
        </p:nvSpPr>
        <p:spPr>
          <a:xfrm>
            <a:off x="3587483" y="182562"/>
            <a:ext cx="5017032"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latin typeface="+mn-lt"/>
                <a:ea typeface="+mn-ea"/>
                <a:cs typeface="+mn-cs"/>
                <a:sym typeface="Calibri"/>
              </a:defRPr>
            </a:lvl1pPr>
          </a:lstStyle>
          <a:p>
            <a:pPr/>
            <a:r>
              <a:t>Production Cost Report for the Shaping Department</a:t>
            </a:r>
          </a:p>
        </p:txBody>
      </p:sp>
      <p:sp>
        <p:nvSpPr>
          <p:cNvPr id="891" name="Rectangle 4"/>
          <p:cNvSpPr/>
          <p:nvPr/>
        </p:nvSpPr>
        <p:spPr>
          <a:xfrm>
            <a:off x="5513066" y="1143777"/>
            <a:ext cx="5181829" cy="106502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2" name="Rectangle 5"/>
          <p:cNvSpPr/>
          <p:nvPr/>
        </p:nvSpPr>
        <p:spPr>
          <a:xfrm>
            <a:off x="5629609" y="2671478"/>
            <a:ext cx="5181828" cy="89647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3" name="Rectangle 6"/>
          <p:cNvSpPr/>
          <p:nvPr/>
        </p:nvSpPr>
        <p:spPr>
          <a:xfrm>
            <a:off x="5557890" y="3961846"/>
            <a:ext cx="5370088" cy="13631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4" name="Rectangle 7"/>
          <p:cNvSpPr/>
          <p:nvPr/>
        </p:nvSpPr>
        <p:spPr>
          <a:xfrm>
            <a:off x="5493399" y="5746377"/>
            <a:ext cx="5434580" cy="79132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Slide Number Placeholder 3"/>
          <p:cNvSpPr txBox="1"/>
          <p:nvPr>
            <p:ph type="sldNum" sz="quarter" idx="2"/>
          </p:nvPr>
        </p:nvSpPr>
        <p:spPr>
          <a:xfrm>
            <a:off x="11933376" y="6551285"/>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99" name="Picture 2" descr="Picture 2"/>
          <p:cNvPicPr>
            <a:picLocks noChangeAspect="1"/>
          </p:cNvPicPr>
          <p:nvPr/>
        </p:nvPicPr>
        <p:blipFill>
          <a:blip r:embed="rId3">
            <a:extLst/>
          </a:blip>
          <a:stretch>
            <a:fillRect/>
          </a:stretch>
        </p:blipFill>
        <p:spPr>
          <a:xfrm>
            <a:off x="1188829" y="681099"/>
            <a:ext cx="9814340" cy="5994338"/>
          </a:xfrm>
          <a:prstGeom prst="rect">
            <a:avLst/>
          </a:prstGeom>
          <a:ln w="12700">
            <a:miter lim="400000"/>
          </a:ln>
        </p:spPr>
      </p:pic>
      <p:sp>
        <p:nvSpPr>
          <p:cNvPr id="900" name="Rectangle 1"/>
          <p:cNvSpPr txBox="1"/>
          <p:nvPr/>
        </p:nvSpPr>
        <p:spPr>
          <a:xfrm>
            <a:off x="3587483" y="182562"/>
            <a:ext cx="5017032"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latin typeface="+mn-lt"/>
                <a:ea typeface="+mn-ea"/>
                <a:cs typeface="+mn-cs"/>
                <a:sym typeface="Calibri"/>
              </a:defRPr>
            </a:lvl1pPr>
          </a:lstStyle>
          <a:p>
            <a:pPr/>
            <a:r>
              <a:t>Production Cost Report for the Shaping Department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Content Placeholder 2"/>
          <p:cNvSpPr txBox="1"/>
          <p:nvPr/>
        </p:nvSpPr>
        <p:spPr>
          <a:xfrm>
            <a:off x="626910" y="440972"/>
            <a:ext cx="10938176" cy="61664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b="1" sz="2400">
                <a:latin typeface="+mj-lt"/>
                <a:ea typeface="+mj-ea"/>
                <a:cs typeface="+mj-cs"/>
                <a:sym typeface="Helvetica"/>
              </a:defRPr>
            </a:lvl1pPr>
          </a:lstStyle>
          <a:p>
            <a:pPr/>
            <a:r>
              <a:t>Types of Costs</a:t>
            </a:r>
          </a:p>
        </p:txBody>
      </p:sp>
      <p:sp>
        <p:nvSpPr>
          <p:cNvPr id="477" name="Slide Number Placeholder 3"/>
          <p:cNvSpPr txBox="1"/>
          <p:nvPr>
            <p:ph type="sldNum" sz="quarter" idx="4294967295"/>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sp>
        <p:nvSpPr>
          <p:cNvPr id="478" name="Rectangle 7"/>
          <p:cNvSpPr txBox="1"/>
          <p:nvPr/>
        </p:nvSpPr>
        <p:spPr>
          <a:xfrm>
            <a:off x="432511" y="1183079"/>
            <a:ext cx="11331849" cy="512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spcBef>
                <a:spcPts val="1200"/>
              </a:spcBef>
              <a:buSzPct val="100000"/>
              <a:buFont typeface="Arial"/>
              <a:buChar char="•"/>
              <a:defRPr b="1" sz="2000">
                <a:solidFill>
                  <a:srgbClr val="3A3A3A"/>
                </a:solidFill>
                <a:latin typeface="+mj-lt"/>
                <a:ea typeface="+mj-ea"/>
                <a:cs typeface="+mj-cs"/>
                <a:sym typeface="Helvetica"/>
              </a:defRPr>
            </a:pPr>
            <a:r>
              <a:t>Product costs</a:t>
            </a:r>
            <a:r>
              <a:rPr b="0"/>
              <a:t> are all those associated with the acquisition or production of goods and products.</a:t>
            </a:r>
            <a:endParaRPr>
              <a:latin typeface="+mn-lt"/>
              <a:ea typeface="+mn-ea"/>
              <a:cs typeface="+mn-cs"/>
              <a:sym typeface="Calibri"/>
            </a:endParaRPr>
          </a:p>
          <a:p>
            <a:pPr marL="342900" indent="-342900">
              <a:spcBef>
                <a:spcPts val="1200"/>
              </a:spcBef>
              <a:buSzPct val="100000"/>
              <a:buFont typeface="Arial"/>
              <a:buChar char="•"/>
              <a:defRPr b="1" sz="2000">
                <a:solidFill>
                  <a:srgbClr val="3A3A3A"/>
                </a:solidFill>
                <a:latin typeface="+mj-lt"/>
                <a:ea typeface="+mj-ea"/>
                <a:cs typeface="+mj-cs"/>
                <a:sym typeface="Helvetica"/>
              </a:defRPr>
            </a:pPr>
            <a:r>
              <a:t>Period Costs</a:t>
            </a:r>
            <a:r>
              <a:rPr b="0"/>
              <a:t> typically related to a particular time period instead of attached to the production of an asset; treated as an expense in the period incurred (examples include many sales and administrative expenses).</a:t>
            </a:r>
            <a:endParaRPr>
              <a:latin typeface="+mn-lt"/>
              <a:ea typeface="+mn-ea"/>
              <a:cs typeface="+mn-cs"/>
              <a:sym typeface="Calibri"/>
            </a:endParaRPr>
          </a:p>
          <a:p>
            <a:pPr marL="342900" indent="-342900">
              <a:spcBef>
                <a:spcPts val="1200"/>
              </a:spcBef>
              <a:buSzPct val="100000"/>
              <a:buFont typeface="Arial"/>
              <a:buChar char="•"/>
              <a:defRPr b="1" sz="2000">
                <a:solidFill>
                  <a:srgbClr val="3A3A3A"/>
                </a:solidFill>
                <a:latin typeface="+mj-lt"/>
                <a:ea typeface="+mj-ea"/>
                <a:cs typeface="+mj-cs"/>
                <a:sym typeface="Helvetica"/>
              </a:defRPr>
            </a:pPr>
            <a:r>
              <a:t>Fixed Costs (FC).</a:t>
            </a:r>
            <a:r>
              <a:rPr b="0"/>
              <a:t> The costs which don’t vary with changing output. Might include the cost of building a factory, insurance and legal bills. Even if your output changes or you don’t produce anything, your fixed costs stay the same. In the above example, fixed costs are always $1,000.</a:t>
            </a:r>
            <a:endParaRPr>
              <a:latin typeface="+mn-lt"/>
              <a:ea typeface="+mn-ea"/>
              <a:cs typeface="+mn-cs"/>
              <a:sym typeface="Calibri"/>
            </a:endParaRPr>
          </a:p>
          <a:p>
            <a:pPr marL="342900" indent="-342900">
              <a:spcBef>
                <a:spcPts val="1200"/>
              </a:spcBef>
              <a:buSzPct val="100000"/>
              <a:buFont typeface="Arial"/>
              <a:buChar char="•"/>
              <a:defRPr b="1" sz="2000">
                <a:solidFill>
                  <a:srgbClr val="3A3A3A"/>
                </a:solidFill>
                <a:latin typeface="+mj-lt"/>
                <a:ea typeface="+mj-ea"/>
                <a:cs typeface="+mj-cs"/>
                <a:sym typeface="Helvetica"/>
              </a:defRPr>
            </a:pPr>
            <a:r>
              <a:t>Variable Costs (VC).</a:t>
            </a:r>
            <a:r>
              <a:rPr b="0"/>
              <a:t> Costs which depend on the output produced. For example, if you produce more cars, you need use more raw materials such as metal.</a:t>
            </a:r>
            <a:endParaRPr>
              <a:latin typeface="+mn-lt"/>
              <a:ea typeface="+mn-ea"/>
              <a:cs typeface="+mn-cs"/>
              <a:sym typeface="Calibri"/>
            </a:endParaRPr>
          </a:p>
          <a:p>
            <a:pPr marL="342900" indent="-342900">
              <a:spcBef>
                <a:spcPts val="1200"/>
              </a:spcBef>
              <a:buSzPct val="100000"/>
              <a:buFont typeface="Arial"/>
              <a:buChar char="•"/>
              <a:defRPr b="1" sz="2000">
                <a:solidFill>
                  <a:srgbClr val="3A3A3A"/>
                </a:solidFill>
                <a:latin typeface="+mj-lt"/>
                <a:ea typeface="+mj-ea"/>
                <a:cs typeface="+mj-cs"/>
                <a:sym typeface="Helvetica"/>
              </a:defRPr>
            </a:pPr>
            <a:r>
              <a:t>Semi-Variable Cost.</a:t>
            </a:r>
            <a:r>
              <a:rPr b="0"/>
              <a:t> Labor might be an example of such cost. If you produce more cars, you need to employ more workers; this is a variable cost. However, even if you didn’t produce any cars, you may still need some workers to look after an empty factory.</a:t>
            </a:r>
            <a:endParaRPr>
              <a:latin typeface="+mn-lt"/>
              <a:ea typeface="+mn-ea"/>
              <a:cs typeface="+mn-cs"/>
              <a:sym typeface="Calibri"/>
            </a:endParaRPr>
          </a:p>
          <a:p>
            <a:pPr marL="342900" indent="-342900">
              <a:spcBef>
                <a:spcPts val="1200"/>
              </a:spcBef>
              <a:buSzPct val="100000"/>
              <a:buFont typeface="Arial"/>
              <a:buChar char="•"/>
              <a:defRPr b="1" sz="2000">
                <a:solidFill>
                  <a:srgbClr val="3A3A3A"/>
                </a:solidFill>
                <a:latin typeface="+mj-lt"/>
                <a:ea typeface="+mj-ea"/>
                <a:cs typeface="+mj-cs"/>
                <a:sym typeface="Helvetica"/>
              </a:defRPr>
            </a:pPr>
            <a:r>
              <a:t>Marginal Costs.</a:t>
            </a:r>
            <a:r>
              <a:rPr b="0"/>
              <a:t> The cost of producing an extra unit. If the total cost of 3 units is $1550, and the total cost of 4 units is $1900. The marginal cost of the 4th unit is $______________________.</a:t>
            </a:r>
          </a:p>
        </p:txBody>
      </p:sp>
      <p:sp>
        <p:nvSpPr>
          <p:cNvPr id="479" name="TextBox 8"/>
          <p:cNvSpPr txBox="1"/>
          <p:nvPr/>
        </p:nvSpPr>
        <p:spPr>
          <a:xfrm>
            <a:off x="732623" y="1249181"/>
            <a:ext cx="1113881"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Arial"/>
                <a:ea typeface="Arial"/>
                <a:cs typeface="Arial"/>
                <a:sym typeface="Arial"/>
              </a:defRPr>
            </a:lvl1pPr>
          </a:lstStyle>
          <a:p>
            <a:pPr/>
            <a:r>
              <a:t>________</a:t>
            </a:r>
          </a:p>
        </p:txBody>
      </p:sp>
      <p:sp>
        <p:nvSpPr>
          <p:cNvPr id="480" name="TextBox 9"/>
          <p:cNvSpPr txBox="1"/>
          <p:nvPr/>
        </p:nvSpPr>
        <p:spPr>
          <a:xfrm>
            <a:off x="730786" y="1632937"/>
            <a:ext cx="911659" cy="3133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Arial"/>
                <a:ea typeface="Arial"/>
                <a:cs typeface="Arial"/>
                <a:sym typeface="Arial"/>
              </a:defRPr>
            </a:lvl1pPr>
          </a:lstStyle>
          <a:p>
            <a:pPr/>
            <a:r>
              <a:t>______</a:t>
            </a:r>
          </a:p>
        </p:txBody>
      </p:sp>
      <p:sp>
        <p:nvSpPr>
          <p:cNvPr id="481" name="TextBox 10"/>
          <p:cNvSpPr txBox="1"/>
          <p:nvPr/>
        </p:nvSpPr>
        <p:spPr>
          <a:xfrm>
            <a:off x="730786" y="2745640"/>
            <a:ext cx="2096518" cy="3133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Arial"/>
                <a:ea typeface="Arial"/>
                <a:cs typeface="Arial"/>
                <a:sym typeface="Arial"/>
              </a:defRPr>
            </a:lvl1pPr>
          </a:lstStyle>
          <a:p>
            <a:pPr/>
            <a:r>
              <a:t>_________________</a:t>
            </a:r>
          </a:p>
        </p:txBody>
      </p:sp>
      <p:sp>
        <p:nvSpPr>
          <p:cNvPr id="482" name="TextBox 11"/>
          <p:cNvSpPr txBox="1"/>
          <p:nvPr/>
        </p:nvSpPr>
        <p:spPr>
          <a:xfrm>
            <a:off x="728947" y="3823460"/>
            <a:ext cx="2423307" cy="3133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Arial"/>
                <a:ea typeface="Arial"/>
                <a:cs typeface="Arial"/>
                <a:sym typeface="Arial"/>
              </a:defRPr>
            </a:lvl1pPr>
          </a:lstStyle>
          <a:p>
            <a:pPr/>
            <a:r>
              <a:t>____________________</a:t>
            </a:r>
          </a:p>
        </p:txBody>
      </p:sp>
      <p:sp>
        <p:nvSpPr>
          <p:cNvPr id="483" name="TextBox 12"/>
          <p:cNvSpPr txBox="1"/>
          <p:nvPr/>
        </p:nvSpPr>
        <p:spPr>
          <a:xfrm>
            <a:off x="754347" y="5685018"/>
            <a:ext cx="1121233" cy="3133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Arial"/>
                <a:ea typeface="Arial"/>
                <a:cs typeface="Arial"/>
                <a:sym typeface="Arial"/>
              </a:defRPr>
            </a:lvl1pPr>
          </a:lstStyle>
          <a:p>
            <a:pPr/>
            <a:r>
              <a:t>_________</a:t>
            </a:r>
          </a:p>
        </p:txBody>
      </p:sp>
      <p:sp>
        <p:nvSpPr>
          <p:cNvPr id="484" name="TextBox 13"/>
          <p:cNvSpPr txBox="1"/>
          <p:nvPr/>
        </p:nvSpPr>
        <p:spPr>
          <a:xfrm>
            <a:off x="728947" y="4593416"/>
            <a:ext cx="1770628"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Arial"/>
                <a:ea typeface="Arial"/>
                <a:cs typeface="Arial"/>
                <a:sym typeface="Arial"/>
              </a:defRPr>
            </a:lvl1pPr>
          </a:lstStyle>
          <a:p>
            <a:pPr/>
            <a:r>
              <a:t>______________</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Rectangle 10"/>
          <p:cNvSpPr txBox="1"/>
          <p:nvPr/>
        </p:nvSpPr>
        <p:spPr>
          <a:xfrm>
            <a:off x="515065" y="1451168"/>
            <a:ext cx="11161867" cy="156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24242"/>
                </a:solidFill>
                <a:latin typeface="+mj-lt"/>
                <a:ea typeface="+mj-ea"/>
                <a:cs typeface="+mj-cs"/>
                <a:sym typeface="Helvetica"/>
              </a:defRPr>
            </a:lvl1pPr>
          </a:lstStyle>
          <a:p>
            <a:pPr/>
            <a:r>
              <a:t>Materials are added at the beginning of a production process, and ending work in process inventory is 30% complete with respect to conversion costs. Use the information provided to complete a production cost report using the weighted-average method.</a:t>
            </a:r>
          </a:p>
        </p:txBody>
      </p:sp>
      <p:pic>
        <p:nvPicPr>
          <p:cNvPr id="905" name="Picture 4" descr="Picture 4"/>
          <p:cNvPicPr>
            <a:picLocks noChangeAspect="1"/>
          </p:cNvPicPr>
          <p:nvPr/>
        </p:nvPicPr>
        <p:blipFill>
          <a:blip r:embed="rId2">
            <a:extLst/>
          </a:blip>
          <a:stretch>
            <a:fillRect/>
          </a:stretch>
        </p:blipFill>
        <p:spPr>
          <a:xfrm>
            <a:off x="235287" y="3429000"/>
            <a:ext cx="11721426" cy="2556164"/>
          </a:xfrm>
          <a:prstGeom prst="rect">
            <a:avLst/>
          </a:prstGeom>
          <a:ln w="12700">
            <a:miter lim="400000"/>
          </a:ln>
        </p:spPr>
      </p:pic>
      <p:sp>
        <p:nvSpPr>
          <p:cNvPr id="906" name="Rectangle 5"/>
          <p:cNvSpPr txBox="1"/>
          <p:nvPr/>
        </p:nvSpPr>
        <p:spPr>
          <a:xfrm>
            <a:off x="407347" y="504633"/>
            <a:ext cx="11377301"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800">
                <a:latin typeface="+mj-lt"/>
                <a:ea typeface="+mj-ea"/>
                <a:cs typeface="+mj-cs"/>
                <a:sym typeface="Helvetica"/>
              </a:defRPr>
            </a:lvl1pPr>
          </a:lstStyle>
          <a:p>
            <a:pPr/>
            <a:r>
              <a:t>EXAMPLE 8 (Chapter 5, Problem Set A, Problem 5)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908" name="Table"/>
          <p:cNvGraphicFramePr/>
          <p:nvPr/>
        </p:nvGraphicFramePr>
        <p:xfrm>
          <a:off x="285608" y="624840"/>
          <a:ext cx="23253941" cy="130954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3956"/>
                <a:gridCol w="1021827"/>
                <a:gridCol w="2857500"/>
                <a:gridCol w="2857500"/>
              </a:tblGrid>
              <a:tr h="374650">
                <a:tc>
                  <a:txBody>
                    <a:bodyPr/>
                    <a:lstStyle/>
                    <a:p>
                      <a:pPr algn="l" defTabSz="825500">
                        <a:defRPr sz="1800"/>
                      </a:pPr>
                      <a:r>
                        <a:rPr b="1" sz="1600">
                          <a:solidFill>
                            <a:srgbClr val="FFFFFF"/>
                          </a:solidFill>
                          <a:latin typeface="+mj-lt"/>
                          <a:ea typeface="+mj-ea"/>
                          <a:cs typeface="+mj-cs"/>
                          <a:sym typeface="Helvetica"/>
                        </a:rPr>
                        <a:t>Production Cost Report:</a:t>
                      </a:r>
                    </a:p>
                  </a:txBody>
                  <a:tcPr marL="50800" marR="50800" marT="50800" marB="50800" anchor="ctr" anchorCtr="0" horzOverflow="overflow">
                    <a:lnL w="12700">
                      <a:solidFill>
                        <a:srgbClr val="DDDDDD"/>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Total</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DM ($, % complete, or EU)</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CC ($, % complete, or EU)</a:t>
                      </a:r>
                    </a:p>
                  </a:txBody>
                  <a:tcPr marL="50800" marR="50800" marT="50800" marB="50800" anchor="ctr" anchorCtr="0" horzOverflow="overflow">
                    <a:lnL w="25400">
                      <a:solidFill>
                        <a:srgbClr val="5F6568"/>
                      </a:solidFill>
                      <a:miter lim="400000"/>
                    </a:lnL>
                    <a:lnR w="12700">
                      <a:solidFill>
                        <a:srgbClr val="DDDDDD"/>
                      </a:solidFill>
                      <a:miter lim="400000"/>
                    </a:lnR>
                    <a:lnT w="12700">
                      <a:solidFill>
                        <a:srgbClr val="DDDDDD"/>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1. Total costs incurred:</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Beginning WIP inventory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Started into production this year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2. Total equivalent units produced from those costs: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Total equivalent units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3. Costs per equivalent unit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4a. Value of units completed and transferred out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4b. Value of ending WIP inventory</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12700">
                      <a:solidFill>
                        <a:srgbClr val="DDDDDD"/>
                      </a:solidFill>
                      <a:miter lim="400000"/>
                    </a:lnB>
                    <a:noFill/>
                  </a:tcPr>
                </a:tc>
              </a:tr>
            </a:tbl>
          </a:graphicData>
        </a:graphic>
      </p:graphicFrame>
      <p:sp>
        <p:nvSpPr>
          <p:cNvPr id="909" name="Process Costing"/>
          <p:cNvSpPr txBox="1"/>
          <p:nvPr/>
        </p:nvSpPr>
        <p:spPr>
          <a:xfrm>
            <a:off x="253697" y="66812"/>
            <a:ext cx="312081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spcBef>
                <a:spcPts val="3400"/>
              </a:spcBef>
              <a:defRPr b="1" sz="3000">
                <a:solidFill>
                  <a:srgbClr val="FFFFFF"/>
                </a:solidFill>
                <a:latin typeface="Arial"/>
                <a:ea typeface="Arial"/>
                <a:cs typeface="Arial"/>
                <a:sym typeface="Arial"/>
              </a:defRPr>
            </a:lvl1pPr>
          </a:lstStyle>
          <a:p>
            <a:pPr/>
            <a:r>
              <a:t>Process Costing</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Rectangle 10"/>
          <p:cNvSpPr txBox="1"/>
          <p:nvPr/>
        </p:nvSpPr>
        <p:spPr>
          <a:xfrm>
            <a:off x="515064" y="1313427"/>
            <a:ext cx="11161867"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24242"/>
                </a:solidFill>
                <a:latin typeface="+mj-lt"/>
                <a:ea typeface="+mj-ea"/>
                <a:cs typeface="+mj-cs"/>
                <a:sym typeface="Helvetica"/>
              </a:defRPr>
            </a:lvl1pPr>
          </a:lstStyle>
          <a:p>
            <a:pPr/>
            <a:r>
              <a:t>Pant Risers manufactures bands for self-dressing assistive devices for mobility-impaired individuals. Manufacturing is a one-step process where the bands are cut and sewn. This is the information related to this year’s production:</a:t>
            </a:r>
          </a:p>
        </p:txBody>
      </p:sp>
      <p:sp>
        <p:nvSpPr>
          <p:cNvPr id="912" name="Rectangle 5"/>
          <p:cNvSpPr txBox="1"/>
          <p:nvPr/>
        </p:nvSpPr>
        <p:spPr>
          <a:xfrm>
            <a:off x="407347" y="504633"/>
            <a:ext cx="11377301"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800">
                <a:latin typeface="+mj-lt"/>
                <a:ea typeface="+mj-ea"/>
                <a:cs typeface="+mj-cs"/>
                <a:sym typeface="Helvetica"/>
              </a:defRPr>
            </a:lvl1pPr>
          </a:lstStyle>
          <a:p>
            <a:pPr/>
            <a:r>
              <a:t>EXAMPLE 9 (Chapter 5, Problem Set A, Problem 3) </a:t>
            </a:r>
          </a:p>
        </p:txBody>
      </p:sp>
      <p:pic>
        <p:nvPicPr>
          <p:cNvPr id="913" name="Picture 6" descr="Picture 6"/>
          <p:cNvPicPr>
            <a:picLocks noChangeAspect="1"/>
          </p:cNvPicPr>
          <p:nvPr/>
        </p:nvPicPr>
        <p:blipFill>
          <a:blip r:embed="rId2">
            <a:extLst/>
          </a:blip>
          <a:stretch>
            <a:fillRect/>
          </a:stretch>
        </p:blipFill>
        <p:spPr>
          <a:xfrm>
            <a:off x="1069694" y="2513756"/>
            <a:ext cx="10052604" cy="2096862"/>
          </a:xfrm>
          <a:prstGeom prst="rect">
            <a:avLst/>
          </a:prstGeom>
          <a:ln w="12700">
            <a:miter lim="400000"/>
          </a:ln>
        </p:spPr>
      </p:pic>
      <p:sp>
        <p:nvSpPr>
          <p:cNvPr id="914" name="Rectangle 7"/>
          <p:cNvSpPr txBox="1"/>
          <p:nvPr/>
        </p:nvSpPr>
        <p:spPr>
          <a:xfrm>
            <a:off x="515064" y="4699641"/>
            <a:ext cx="11161867" cy="193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24242"/>
                </a:solidFill>
                <a:latin typeface="+mj-lt"/>
                <a:ea typeface="+mj-ea"/>
                <a:cs typeface="+mj-cs"/>
                <a:sym typeface="Helvetica"/>
              </a:defRPr>
            </a:lvl1pPr>
          </a:lstStyle>
          <a:p>
            <a:pPr/>
            <a:r>
              <a:t>Ending inventory was 100% complete as to materials and 70% complete as to conversion, and the total materials cost is $57,540 and the total conversion cost is $36,036. Using the weighted-average method, what are the unit costs if the company transferred out 17,000 units? What is the value of the inventory transferred out and the value of the ending WIP inventory?</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916" name="Table"/>
          <p:cNvGraphicFramePr/>
          <p:nvPr/>
        </p:nvGraphicFramePr>
        <p:xfrm>
          <a:off x="285608" y="624840"/>
          <a:ext cx="23253941" cy="130954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883956"/>
                <a:gridCol w="1021827"/>
                <a:gridCol w="2857500"/>
                <a:gridCol w="2857500"/>
              </a:tblGrid>
              <a:tr h="374650">
                <a:tc>
                  <a:txBody>
                    <a:bodyPr/>
                    <a:lstStyle/>
                    <a:p>
                      <a:pPr algn="l" defTabSz="825500">
                        <a:defRPr sz="1800"/>
                      </a:pPr>
                      <a:r>
                        <a:rPr b="1" sz="1600">
                          <a:solidFill>
                            <a:srgbClr val="FFFFFF"/>
                          </a:solidFill>
                          <a:latin typeface="+mj-lt"/>
                          <a:ea typeface="+mj-ea"/>
                          <a:cs typeface="+mj-cs"/>
                          <a:sym typeface="Helvetica"/>
                        </a:rPr>
                        <a:t>Production Cost Report:</a:t>
                      </a:r>
                    </a:p>
                  </a:txBody>
                  <a:tcPr marL="50800" marR="50800" marT="50800" marB="50800" anchor="ctr" anchorCtr="0" horzOverflow="overflow">
                    <a:lnL w="12700">
                      <a:solidFill>
                        <a:srgbClr val="DDDDDD"/>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Total</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DM ($, % complete, or EU)</a:t>
                      </a:r>
                    </a:p>
                  </a:txBody>
                  <a:tcPr marL="50800" marR="50800" marT="50800" marB="50800" anchor="ctr" anchorCtr="0" horzOverflow="overflow">
                    <a:lnL w="25400">
                      <a:solidFill>
                        <a:srgbClr val="5F6568"/>
                      </a:solidFill>
                      <a:miter lim="400000"/>
                    </a:lnL>
                    <a:lnR w="25400">
                      <a:solidFill>
                        <a:srgbClr val="5F6568"/>
                      </a:solidFill>
                      <a:miter lim="400000"/>
                    </a:lnR>
                    <a:lnT w="12700">
                      <a:solidFill>
                        <a:srgbClr val="DDDDDD"/>
                      </a:solidFill>
                      <a:miter lim="400000"/>
                    </a:lnT>
                    <a:lnB w="25400">
                      <a:solidFill>
                        <a:srgbClr val="5F6568"/>
                      </a:solidFill>
                      <a:miter lim="400000"/>
                    </a:lnB>
                    <a:noFill/>
                  </a:tcPr>
                </a:tc>
                <a:tc>
                  <a:txBody>
                    <a:bodyPr/>
                    <a:lstStyle/>
                    <a:p>
                      <a:pPr algn="ctr" defTabSz="825500">
                        <a:defRPr sz="1800"/>
                      </a:pPr>
                      <a:r>
                        <a:rPr sz="1600">
                          <a:solidFill>
                            <a:srgbClr val="FFFFFF"/>
                          </a:solidFill>
                          <a:latin typeface="+mj-lt"/>
                          <a:ea typeface="+mj-ea"/>
                          <a:cs typeface="+mj-cs"/>
                          <a:sym typeface="Helvetica"/>
                        </a:rPr>
                        <a:t>CC ($, % complete, or EU)</a:t>
                      </a:r>
                    </a:p>
                  </a:txBody>
                  <a:tcPr marL="50800" marR="50800" marT="50800" marB="50800" anchor="ctr" anchorCtr="0" horzOverflow="overflow">
                    <a:lnL w="25400">
                      <a:solidFill>
                        <a:srgbClr val="5F6568"/>
                      </a:solidFill>
                      <a:miter lim="400000"/>
                    </a:lnL>
                    <a:lnR w="12700">
                      <a:solidFill>
                        <a:srgbClr val="DDDDDD"/>
                      </a:solidFill>
                      <a:miter lim="400000"/>
                    </a:lnR>
                    <a:lnT w="12700">
                      <a:solidFill>
                        <a:srgbClr val="DDDDDD"/>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1. Total costs incurred:</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Beginning WIP inventory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Started into production this year (units and $)</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2. Total equivalent units produced from those costs: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Completed and transferred out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complete)</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Ending WIP inventory (# of EU)</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Total equivalent units</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3. Costs per equivalent unit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600">
                          <a:solidFill>
                            <a:srgbClr val="FFFFFF"/>
                          </a:solidFill>
                          <a:latin typeface="+mj-lt"/>
                          <a:ea typeface="+mj-ea"/>
                          <a:cs typeface="+mj-cs"/>
                          <a:sym typeface="Helvetica"/>
                        </a:defRPr>
                      </a:pP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4a. Value of units completed and transferred out</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25400">
                      <a:solidFill>
                        <a:srgbClr val="5F6568"/>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25400">
                      <a:solidFill>
                        <a:srgbClr val="5F6568"/>
                      </a:solidFill>
                      <a:miter lim="400000"/>
                    </a:lnB>
                    <a:noFill/>
                  </a:tcPr>
                </a:tc>
              </a:tr>
              <a:tr h="374650">
                <a:tc>
                  <a:txBody>
                    <a:bodyPr/>
                    <a:lstStyle/>
                    <a:p>
                      <a:pPr algn="l" defTabSz="825500">
                        <a:defRPr sz="1800"/>
                      </a:pPr>
                      <a:r>
                        <a:rPr sz="1600">
                          <a:solidFill>
                            <a:srgbClr val="FFFFFF"/>
                          </a:solidFill>
                          <a:latin typeface="+mj-lt"/>
                          <a:ea typeface="+mj-ea"/>
                          <a:cs typeface="+mj-cs"/>
                          <a:sym typeface="Helvetica"/>
                        </a:rPr>
                        <a:t>   4b. Value of ending WIP inventory</a:t>
                      </a:r>
                    </a:p>
                  </a:txBody>
                  <a:tcPr marL="50800" marR="50800" marT="50800" marB="50800" anchor="ctr" anchorCtr="0" horzOverflow="overflow">
                    <a:lnL w="12700">
                      <a:solidFill>
                        <a:srgbClr val="DDDDDD"/>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25400">
                      <a:solidFill>
                        <a:srgbClr val="5F6568"/>
                      </a:solidFill>
                      <a:miter lim="400000"/>
                    </a:lnR>
                    <a:lnT w="25400">
                      <a:solidFill>
                        <a:srgbClr val="5F6568"/>
                      </a:solidFill>
                      <a:miter lim="400000"/>
                    </a:lnT>
                    <a:lnB w="12700">
                      <a:solidFill>
                        <a:srgbClr val="DDDDDD"/>
                      </a:solidFill>
                      <a:miter lim="400000"/>
                    </a:lnB>
                    <a:noFill/>
                  </a:tcPr>
                </a:tc>
                <a:tc>
                  <a:txBody>
                    <a:bodyPr/>
                    <a:lstStyle/>
                    <a:p>
                      <a:pPr algn="ctr" defTabSz="825500">
                        <a:defRPr sz="1600">
                          <a:solidFill>
                            <a:srgbClr val="FFFFFF"/>
                          </a:solidFill>
                          <a:latin typeface="+mj-lt"/>
                          <a:ea typeface="+mj-ea"/>
                          <a:cs typeface="+mj-cs"/>
                          <a:sym typeface="Helvetica"/>
                        </a:defRPr>
                      </a:pPr>
                    </a:p>
                  </a:txBody>
                  <a:tcPr marL="50800" marR="50800" marT="50800" marB="50800" anchor="ctr" anchorCtr="0" horzOverflow="overflow">
                    <a:lnL w="25400">
                      <a:solidFill>
                        <a:srgbClr val="5F6568"/>
                      </a:solidFill>
                      <a:miter lim="400000"/>
                    </a:lnL>
                    <a:lnR w="12700">
                      <a:solidFill>
                        <a:srgbClr val="DDDDDD"/>
                      </a:solidFill>
                      <a:miter lim="400000"/>
                    </a:lnR>
                    <a:lnT w="25400">
                      <a:solidFill>
                        <a:srgbClr val="5F6568"/>
                      </a:solidFill>
                      <a:miter lim="400000"/>
                    </a:lnT>
                    <a:lnB w="12700">
                      <a:solidFill>
                        <a:srgbClr val="DDDDDD"/>
                      </a:solidFill>
                      <a:miter lim="400000"/>
                    </a:lnB>
                    <a:noFill/>
                  </a:tcPr>
                </a:tc>
              </a:tr>
            </a:tbl>
          </a:graphicData>
        </a:graphic>
      </p:graphicFrame>
      <p:sp>
        <p:nvSpPr>
          <p:cNvPr id="917" name="Process Costing"/>
          <p:cNvSpPr txBox="1"/>
          <p:nvPr/>
        </p:nvSpPr>
        <p:spPr>
          <a:xfrm>
            <a:off x="253697" y="66812"/>
            <a:ext cx="312081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spcBef>
                <a:spcPts val="3400"/>
              </a:spcBef>
              <a:defRPr b="1" sz="3000">
                <a:solidFill>
                  <a:srgbClr val="FFFFFF"/>
                </a:solidFill>
                <a:latin typeface="Arial"/>
                <a:ea typeface="Arial"/>
                <a:cs typeface="Arial"/>
                <a:sym typeface="Arial"/>
              </a:defRPr>
            </a:lvl1pPr>
          </a:lstStyle>
          <a:p>
            <a:pPr/>
            <a:r>
              <a:t>Process Costing</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Content Placeholder 2"/>
          <p:cNvSpPr txBox="1"/>
          <p:nvPr>
            <p:ph type="body" sz="quarter" idx="1"/>
          </p:nvPr>
        </p:nvSpPr>
        <p:spPr>
          <a:xfrm>
            <a:off x="581191" y="3037083"/>
            <a:ext cx="11029617" cy="783834"/>
          </a:xfrm>
          <a:prstGeom prst="rect">
            <a:avLst/>
          </a:prstGeom>
        </p:spPr>
        <p:txBody>
          <a:bodyPr/>
          <a:lstStyle>
            <a:lvl1pPr marL="0" indent="0" algn="ctr">
              <a:buSzTx/>
              <a:buFont typeface="Wingdings 2"/>
              <a:buNone/>
              <a:defRPr b="1" sz="4000">
                <a:latin typeface="+mj-lt"/>
                <a:ea typeface="+mj-ea"/>
                <a:cs typeface="+mj-cs"/>
                <a:sym typeface="Helvetica"/>
              </a:defRPr>
            </a:lvl1pPr>
          </a:lstStyle>
          <a:p>
            <a:pPr/>
            <a:r>
              <a:t>Activity-Based Costing (ABC)</a:t>
            </a:r>
          </a:p>
        </p:txBody>
      </p:sp>
      <p:sp>
        <p:nvSpPr>
          <p:cNvPr id="92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4" name="Picture 2" descr="Picture 2"/>
          <p:cNvPicPr>
            <a:picLocks noChangeAspect="1"/>
          </p:cNvPicPr>
          <p:nvPr/>
        </p:nvPicPr>
        <p:blipFill>
          <a:blip r:embed="rId3">
            <a:extLst/>
          </a:blip>
          <a:stretch>
            <a:fillRect/>
          </a:stretch>
        </p:blipFill>
        <p:spPr>
          <a:xfrm>
            <a:off x="80095" y="1572737"/>
            <a:ext cx="5879025" cy="3712525"/>
          </a:xfrm>
          <a:prstGeom prst="rect">
            <a:avLst/>
          </a:prstGeom>
          <a:ln w="12700">
            <a:miter lim="400000"/>
          </a:ln>
        </p:spPr>
      </p:pic>
      <p:pic>
        <p:nvPicPr>
          <p:cNvPr id="925" name="Picture 4" descr="Picture 4"/>
          <p:cNvPicPr>
            <a:picLocks noChangeAspect="1"/>
          </p:cNvPicPr>
          <p:nvPr/>
        </p:nvPicPr>
        <p:blipFill>
          <a:blip r:embed="rId4">
            <a:extLst/>
          </a:blip>
          <a:stretch>
            <a:fillRect/>
          </a:stretch>
        </p:blipFill>
        <p:spPr>
          <a:xfrm>
            <a:off x="6232881" y="1305732"/>
            <a:ext cx="5845869" cy="4246537"/>
          </a:xfrm>
          <a:prstGeom prst="rect">
            <a:avLst/>
          </a:prstGeom>
          <a:ln w="12700">
            <a:miter lim="400000"/>
          </a:ln>
        </p:spPr>
      </p:pic>
      <p:sp>
        <p:nvSpPr>
          <p:cNvPr id="926" name="Rectangle 3"/>
          <p:cNvSpPr txBox="1"/>
          <p:nvPr/>
        </p:nvSpPr>
        <p:spPr>
          <a:xfrm>
            <a:off x="2881560" y="409021"/>
            <a:ext cx="642889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atin typeface="Arial"/>
                <a:ea typeface="Arial"/>
                <a:cs typeface="Arial"/>
                <a:sym typeface="Arial"/>
              </a:defRPr>
            </a:lvl1pPr>
          </a:lstStyle>
          <a:p>
            <a:pPr/>
            <a:r>
              <a:t>Traditional Costing Methods vs. ABC Concepts</a:t>
            </a:r>
          </a:p>
        </p:txBody>
      </p:sp>
      <p:sp>
        <p:nvSpPr>
          <p:cNvPr id="927" name="Rectangle 4"/>
          <p:cNvSpPr txBox="1"/>
          <p:nvPr/>
        </p:nvSpPr>
        <p:spPr>
          <a:xfrm>
            <a:off x="864763" y="5875149"/>
            <a:ext cx="38877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atin typeface="Arial"/>
                <a:ea typeface="Arial"/>
                <a:cs typeface="Arial"/>
                <a:sym typeface="Arial"/>
              </a:defRPr>
            </a:lvl1pPr>
          </a:lstStyle>
          <a:p>
            <a:pPr/>
            <a:r>
              <a:t>Traditional Costing Methods</a:t>
            </a:r>
          </a:p>
        </p:txBody>
      </p:sp>
      <p:sp>
        <p:nvSpPr>
          <p:cNvPr id="928" name="Rectangle 5"/>
          <p:cNvSpPr txBox="1"/>
          <p:nvPr/>
        </p:nvSpPr>
        <p:spPr>
          <a:xfrm>
            <a:off x="8104216" y="5875147"/>
            <a:ext cx="2103201"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atin typeface="Arial"/>
                <a:ea typeface="Arial"/>
                <a:cs typeface="Arial"/>
                <a:sym typeface="Arial"/>
              </a:defRPr>
            </a:lvl1pPr>
          </a:lstStyle>
          <a:p>
            <a:pPr/>
            <a:r>
              <a:t>ABC Concepts</a:t>
            </a:r>
          </a:p>
        </p:txBody>
      </p:sp>
      <p:sp>
        <p:nvSpPr>
          <p:cNvPr id="929" name="Straight Connector 2"/>
          <p:cNvSpPr/>
          <p:nvPr/>
        </p:nvSpPr>
        <p:spPr>
          <a:xfrm flipH="1">
            <a:off x="6131859" y="914397"/>
            <a:ext cx="1" cy="5782236"/>
          </a:xfrm>
          <a:prstGeom prst="line">
            <a:avLst/>
          </a:prstGeom>
          <a:ln w="12700">
            <a:solidFill>
              <a:srgbClr val="000000"/>
            </a:solidFill>
            <a:miter/>
          </a:ln>
        </p:spPr>
        <p:txBody>
          <a:bodyPr lIns="45719" rIns="45719"/>
          <a:lstStyle/>
          <a:p>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3" name="Picture 2" descr="Picture 2"/>
          <p:cNvPicPr>
            <a:picLocks noChangeAspect="1"/>
          </p:cNvPicPr>
          <p:nvPr/>
        </p:nvPicPr>
        <p:blipFill>
          <a:blip r:embed="rId3">
            <a:extLst/>
          </a:blip>
          <a:stretch>
            <a:fillRect/>
          </a:stretch>
        </p:blipFill>
        <p:spPr>
          <a:xfrm>
            <a:off x="914400" y="1292218"/>
            <a:ext cx="10363200" cy="5006181"/>
          </a:xfrm>
          <a:prstGeom prst="rect">
            <a:avLst/>
          </a:prstGeom>
          <a:ln w="12700">
            <a:miter lim="400000"/>
          </a:ln>
        </p:spPr>
      </p:pic>
      <p:sp>
        <p:nvSpPr>
          <p:cNvPr id="934" name="Rectangle 1"/>
          <p:cNvSpPr txBox="1"/>
          <p:nvPr/>
        </p:nvSpPr>
        <p:spPr>
          <a:xfrm>
            <a:off x="3773705" y="409021"/>
            <a:ext cx="464459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atin typeface="Arial"/>
                <a:ea typeface="Arial"/>
                <a:cs typeface="Arial"/>
                <a:sym typeface="Arial"/>
              </a:defRPr>
            </a:lvl1pPr>
          </a:lstStyle>
          <a:p>
            <a:pPr/>
            <a:r>
              <a:t>Steps to Develop an ABC System</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Rectangle 1"/>
          <p:cNvSpPr txBox="1"/>
          <p:nvPr/>
        </p:nvSpPr>
        <p:spPr>
          <a:xfrm>
            <a:off x="5205208" y="330643"/>
            <a:ext cx="1781583"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Arial"/>
                <a:ea typeface="Arial"/>
                <a:cs typeface="Arial"/>
                <a:sym typeface="Arial"/>
              </a:defRPr>
            </a:lvl1pPr>
          </a:lstStyle>
          <a:p>
            <a:pPr/>
            <a:r>
              <a:t>Example 10</a:t>
            </a:r>
          </a:p>
        </p:txBody>
      </p:sp>
      <p:sp>
        <p:nvSpPr>
          <p:cNvPr id="939" name="Rectangle 2"/>
          <p:cNvSpPr txBox="1"/>
          <p:nvPr/>
        </p:nvSpPr>
        <p:spPr>
          <a:xfrm>
            <a:off x="555170" y="988141"/>
            <a:ext cx="11081658" cy="2496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2000">
                <a:latin typeface="Arial"/>
                <a:ea typeface="Arial"/>
                <a:cs typeface="Arial"/>
                <a:sym typeface="Arial"/>
              </a:defRPr>
            </a:pPr>
            <a:r>
              <a:t>Golf and Music Enthusiast Company (GAME) developed two specialized products. The first product is GLASSESong, a pair of sunglasses with a built-in music player. The other is CAPlayer, a golf cap with a built-in music player having a very short unobtrusive cord from the cap to the speakers. </a:t>
            </a:r>
            <a:endParaRPr>
              <a:latin typeface="+mn-lt"/>
              <a:ea typeface="+mn-ea"/>
              <a:cs typeface="+mn-cs"/>
              <a:sym typeface="Calibri"/>
            </a:endParaRPr>
          </a:p>
          <a:p>
            <a:pPr>
              <a:spcBef>
                <a:spcPts val="600"/>
              </a:spcBef>
              <a:defRPr sz="2000">
                <a:latin typeface="Arial"/>
                <a:ea typeface="Arial"/>
                <a:cs typeface="Arial"/>
                <a:sym typeface="Arial"/>
              </a:defRPr>
            </a:pPr>
            <a:r>
              <a:t>GAME has been employing </a:t>
            </a:r>
            <a:r>
              <a:rPr b="1"/>
              <a:t>traditional costing methods</a:t>
            </a:r>
            <a:r>
              <a:t> and applies factory overhead on the basis of labor costs. The products sell as fast as they can be produced so there is virtually no inventory. For a recent period CAPlayer sold 90,000 units and GLASSESong sold 110,000 units and each unit sells for $60.</a:t>
            </a:r>
          </a:p>
        </p:txBody>
      </p:sp>
      <p:pic>
        <p:nvPicPr>
          <p:cNvPr id="940" name="Picture 2" descr="Picture 2"/>
          <p:cNvPicPr>
            <a:picLocks noChangeAspect="1"/>
          </p:cNvPicPr>
          <p:nvPr/>
        </p:nvPicPr>
        <p:blipFill>
          <a:blip r:embed="rId3">
            <a:extLst/>
          </a:blip>
          <a:stretch>
            <a:fillRect/>
          </a:stretch>
        </p:blipFill>
        <p:spPr>
          <a:xfrm>
            <a:off x="509450" y="3923414"/>
            <a:ext cx="7393577" cy="2529027"/>
          </a:xfrm>
          <a:prstGeom prst="rect">
            <a:avLst/>
          </a:prstGeom>
          <a:ln w="12700">
            <a:miter lim="400000"/>
          </a:ln>
        </p:spPr>
      </p:pic>
      <p:pic>
        <p:nvPicPr>
          <p:cNvPr id="941" name="Picture 4" descr="Picture 4"/>
          <p:cNvPicPr>
            <a:picLocks noChangeAspect="1"/>
          </p:cNvPicPr>
          <p:nvPr/>
        </p:nvPicPr>
        <p:blipFill>
          <a:blip r:embed="rId4">
            <a:extLst/>
          </a:blip>
          <a:stretch>
            <a:fillRect/>
          </a:stretch>
        </p:blipFill>
        <p:spPr>
          <a:xfrm>
            <a:off x="8038933" y="4648982"/>
            <a:ext cx="3946100" cy="1803459"/>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5" name="Rectangle 1"/>
          <p:cNvSpPr txBox="1"/>
          <p:nvPr/>
        </p:nvSpPr>
        <p:spPr>
          <a:xfrm>
            <a:off x="2921069" y="169278"/>
            <a:ext cx="6349862" cy="7926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latin typeface="Arial"/>
                <a:ea typeface="Arial"/>
                <a:cs typeface="Arial"/>
                <a:sym typeface="Arial"/>
              </a:defRPr>
            </a:pPr>
            <a:r>
              <a:t>Activity-Based Costing (ABC):</a:t>
            </a:r>
            <a:endParaRPr>
              <a:latin typeface="+mn-lt"/>
              <a:ea typeface="+mn-ea"/>
              <a:cs typeface="+mn-cs"/>
              <a:sym typeface="Calibri"/>
            </a:endParaRPr>
          </a:p>
          <a:p>
            <a:pPr algn="ctr">
              <a:defRPr sz="2400">
                <a:latin typeface="Arial"/>
                <a:ea typeface="Arial"/>
                <a:cs typeface="Arial"/>
                <a:sym typeface="Arial"/>
              </a:defRPr>
            </a:pPr>
            <a:r>
              <a:t>Study Processes and Costs | Identify Activities</a:t>
            </a:r>
          </a:p>
        </p:txBody>
      </p:sp>
      <p:pic>
        <p:nvPicPr>
          <p:cNvPr id="946" name="Picture 2" descr="Picture 2"/>
          <p:cNvPicPr>
            <a:picLocks noChangeAspect="1"/>
          </p:cNvPicPr>
          <p:nvPr/>
        </p:nvPicPr>
        <p:blipFill>
          <a:blip r:embed="rId3">
            <a:extLst/>
          </a:blip>
          <a:stretch>
            <a:fillRect/>
          </a:stretch>
        </p:blipFill>
        <p:spPr>
          <a:xfrm>
            <a:off x="7777092" y="1275439"/>
            <a:ext cx="3988690" cy="5212080"/>
          </a:xfrm>
          <a:prstGeom prst="rect">
            <a:avLst/>
          </a:prstGeom>
          <a:ln w="12700">
            <a:miter lim="400000"/>
          </a:ln>
        </p:spPr>
      </p:pic>
      <p:sp>
        <p:nvSpPr>
          <p:cNvPr id="947" name="Rectangle 2"/>
          <p:cNvSpPr txBox="1"/>
          <p:nvPr/>
        </p:nvSpPr>
        <p:spPr>
          <a:xfrm>
            <a:off x="162261" y="1212685"/>
            <a:ext cx="7250653" cy="51779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300"/>
              </a:spcBef>
              <a:defRPr sz="1500">
                <a:solidFill>
                  <a:srgbClr val="404040"/>
                </a:solidFill>
                <a:latin typeface="Arial"/>
                <a:ea typeface="Arial"/>
                <a:cs typeface="Arial"/>
                <a:sym typeface="Arial"/>
              </a:defRPr>
            </a:pPr>
            <a:r>
              <a:t>The consultant’s study began with a review of the business, which revealed the following:</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Product costs were $11,000,000 and SG&amp;A $600,000 as shown in the analysis.</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The core components are the same for each device.</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GLASSESong requires added material related to polarized lenses and CAPlayer requires added direct labor for sewing.</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Both devices are produced in batches on the same automated assembly line, at the same pace, and through similar steps.</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Automated machinery is leased from Rebel Robotics, which bases its rental charges on a “units processed” basis.</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There is one production line, and it must be “set up” for each production batch.</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CAPlayers are produced in batches of 900 and GLASSESongs are produced in batches of 550 units. As a result CAPlayer required 100 setups (90,000 units/900 units per setup) and GLASSESong required 200 setups (110,000 units/550 units per setup).</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A tech support department has been established to help customers download music to their devices. The CAPlayers are sold and supported only through the world’s 1,000 most exclusive golf courses. The golf pros at these courses usually call once to learn the product and require no further assistance. The GLASSESong units are sold over the internet, and individual purchasers average one call per unit sold.</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Both products were designed by an internal development team.</a:t>
            </a:r>
          </a:p>
        </p:txBody>
      </p:sp>
      <p:pic>
        <p:nvPicPr>
          <p:cNvPr id="948" name="Picture 2" descr="Picture 2"/>
          <p:cNvPicPr>
            <a:picLocks noChangeAspect="1"/>
          </p:cNvPicPr>
          <p:nvPr/>
        </p:nvPicPr>
        <p:blipFill>
          <a:blip r:embed="rId4">
            <a:extLst/>
          </a:blip>
          <a:stretch>
            <a:fillRect/>
          </a:stretch>
        </p:blipFill>
        <p:spPr>
          <a:xfrm>
            <a:off x="497944" y="4019949"/>
            <a:ext cx="7240374" cy="2476622"/>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Rectangle 2"/>
          <p:cNvSpPr txBox="1"/>
          <p:nvPr/>
        </p:nvSpPr>
        <p:spPr>
          <a:xfrm>
            <a:off x="189155" y="154850"/>
            <a:ext cx="11813690" cy="34507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spcBef>
                <a:spcPts val="300"/>
              </a:spcBef>
              <a:defRPr sz="1500">
                <a:solidFill>
                  <a:srgbClr val="404040"/>
                </a:solidFill>
                <a:latin typeface="Arial"/>
                <a:ea typeface="Arial"/>
                <a:cs typeface="Arial"/>
                <a:sym typeface="Arial"/>
              </a:defRPr>
            </a:pPr>
            <a:r>
              <a:t>The consultant’s study began with a review of the business, which revealed the following:</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Product costs were $11,000,000 and SG&amp;A $600,000 as shown in the analysis.</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The core components are the same for each device.</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GLASSESong requires added material related to polarized lenses and CAPlayer requires added direct labor for sewing.</a:t>
            </a:r>
            <a:endParaRPr>
              <a:latin typeface="+mn-lt"/>
              <a:ea typeface="+mn-ea"/>
              <a:cs typeface="+mn-cs"/>
              <a:sym typeface="Calibri"/>
            </a:endParaRPr>
          </a:p>
          <a:p>
            <a:pPr marL="403225" indent="-287338">
              <a:spcBef>
                <a:spcPts val="300"/>
              </a:spcBef>
              <a:buSzPct val="100000"/>
              <a:buAutoNum type="arabicPeriod" startAt="1"/>
              <a:defRPr sz="1500">
                <a:solidFill>
                  <a:srgbClr val="A6A6A6"/>
                </a:solidFill>
                <a:latin typeface="Arial"/>
                <a:ea typeface="Arial"/>
                <a:cs typeface="Arial"/>
                <a:sym typeface="Arial"/>
              </a:defRPr>
            </a:pPr>
            <a:r>
              <a:t>Both devices are produced in batches on the same automated assembly line, at the same pace, and through similar steps.</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Automated machinery is leased from Rebel Robotics, which bases its rental charges on a “units processed” basis.</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There is one production line, and it must be “set up” for each production batch.</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CAPlayers are produced in batches of 900 and GLASSESongs are produced in batches of 550 units. As a result CAPlayer required 100 setups (90,000 units/900 units per setup) and GLASSESong required 200 setups (110,000 units/550 units per setup).</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A tech support department has been established to help customers download music to their devices. The CAPlayers are sold and supported only through the world’s 1,000 most exclusive golf courses. The golf pros at these courses usually call once to learn the product and require no further assistance. The GLASSESong units are sold over the internet, and individual purchasers average one call per unit sold.</a:t>
            </a:r>
            <a:endParaRPr>
              <a:latin typeface="+mn-lt"/>
              <a:ea typeface="+mn-ea"/>
              <a:cs typeface="+mn-cs"/>
              <a:sym typeface="Calibri"/>
            </a:endParaRPr>
          </a:p>
          <a:p>
            <a:pPr marL="403225" indent="-287338">
              <a:spcBef>
                <a:spcPts val="300"/>
              </a:spcBef>
              <a:buSzPct val="100000"/>
              <a:buAutoNum type="arabicPeriod" startAt="1"/>
              <a:defRPr sz="1500">
                <a:latin typeface="Arial"/>
                <a:ea typeface="Arial"/>
                <a:cs typeface="Arial"/>
                <a:sym typeface="Arial"/>
              </a:defRPr>
            </a:pPr>
            <a:r>
              <a:t>Both products were designed by an internal development team.</a:t>
            </a:r>
          </a:p>
        </p:txBody>
      </p:sp>
      <p:pic>
        <p:nvPicPr>
          <p:cNvPr id="953" name="Picture 4" descr="Picture 4"/>
          <p:cNvPicPr>
            <a:picLocks noChangeAspect="1"/>
          </p:cNvPicPr>
          <p:nvPr/>
        </p:nvPicPr>
        <p:blipFill>
          <a:blip r:embed="rId2">
            <a:extLst/>
          </a:blip>
          <a:stretch>
            <a:fillRect/>
          </a:stretch>
        </p:blipFill>
        <p:spPr>
          <a:xfrm>
            <a:off x="2389332" y="3851981"/>
            <a:ext cx="7413336" cy="283019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lide Number Placeholder 3"/>
          <p:cNvSpPr txBox="1"/>
          <p:nvPr>
            <p:ph type="sldNum" sz="quarter" idx="4294967295"/>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pic>
        <p:nvPicPr>
          <p:cNvPr id="489" name="Picture 2" descr="Picture 2"/>
          <p:cNvPicPr>
            <a:picLocks noChangeAspect="1"/>
          </p:cNvPicPr>
          <p:nvPr/>
        </p:nvPicPr>
        <p:blipFill>
          <a:blip r:embed="rId2">
            <a:extLst/>
          </a:blip>
          <a:stretch>
            <a:fillRect/>
          </a:stretch>
        </p:blipFill>
        <p:spPr>
          <a:xfrm>
            <a:off x="1418595" y="947973"/>
            <a:ext cx="8714728" cy="5502403"/>
          </a:xfrm>
          <a:prstGeom prst="rect">
            <a:avLst/>
          </a:prstGeom>
          <a:ln w="12700">
            <a:miter lim="400000"/>
          </a:ln>
        </p:spPr>
      </p:pic>
      <p:sp>
        <p:nvSpPr>
          <p:cNvPr id="490" name="Rectangle 3"/>
          <p:cNvSpPr txBox="1"/>
          <p:nvPr/>
        </p:nvSpPr>
        <p:spPr>
          <a:xfrm>
            <a:off x="1923985" y="325241"/>
            <a:ext cx="8344028" cy="396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424242"/>
                </a:solidFill>
                <a:latin typeface="+mj-lt"/>
                <a:ea typeface="+mj-ea"/>
                <a:cs typeface="+mj-cs"/>
                <a:sym typeface="Helvetica"/>
              </a:defRPr>
            </a:lvl1pPr>
          </a:lstStyle>
          <a:p>
            <a:pPr/>
            <a:r>
              <a:t>Total Cost as the Sum of Total Fixed Costs and Total Variable Costs</a:t>
            </a:r>
          </a:p>
        </p:txBody>
      </p:sp>
      <p:sp>
        <p:nvSpPr>
          <p:cNvPr id="491" name="Rectangle 4"/>
          <p:cNvSpPr/>
          <p:nvPr/>
        </p:nvSpPr>
        <p:spPr>
          <a:xfrm>
            <a:off x="1918448" y="1331528"/>
            <a:ext cx="6413371" cy="4598896"/>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492" name="Rectangle 6"/>
          <p:cNvSpPr/>
          <p:nvPr/>
        </p:nvSpPr>
        <p:spPr>
          <a:xfrm>
            <a:off x="7893081" y="1545709"/>
            <a:ext cx="651225" cy="25452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493" name="Rectangle 7"/>
          <p:cNvSpPr/>
          <p:nvPr/>
        </p:nvSpPr>
        <p:spPr>
          <a:xfrm>
            <a:off x="8112449" y="3064200"/>
            <a:ext cx="651226" cy="25452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494" name="Rectangle 8"/>
          <p:cNvSpPr/>
          <p:nvPr/>
        </p:nvSpPr>
        <p:spPr>
          <a:xfrm>
            <a:off x="7914255" y="4455429"/>
            <a:ext cx="651226" cy="25452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5" name="Rectangle 1"/>
          <p:cNvSpPr txBox="1"/>
          <p:nvPr/>
        </p:nvSpPr>
        <p:spPr>
          <a:xfrm>
            <a:off x="2921069" y="169278"/>
            <a:ext cx="6349862" cy="7926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latin typeface="Arial"/>
                <a:ea typeface="Arial"/>
                <a:cs typeface="Arial"/>
                <a:sym typeface="Arial"/>
              </a:defRPr>
            </a:pPr>
            <a:r>
              <a:t>Activity-Based Costing (ABC):</a:t>
            </a:r>
            <a:endParaRPr>
              <a:latin typeface="+mn-lt"/>
              <a:ea typeface="+mn-ea"/>
              <a:cs typeface="+mn-cs"/>
              <a:sym typeface="Calibri"/>
            </a:endParaRPr>
          </a:p>
          <a:p>
            <a:pPr algn="ctr">
              <a:defRPr sz="2400">
                <a:latin typeface="Arial"/>
                <a:ea typeface="Arial"/>
                <a:cs typeface="Arial"/>
                <a:sym typeface="Arial"/>
              </a:defRPr>
            </a:pPr>
            <a:r>
              <a:t>Study Processes and Costs | Identify Activities</a:t>
            </a:r>
          </a:p>
        </p:txBody>
      </p:sp>
      <p:pic>
        <p:nvPicPr>
          <p:cNvPr id="956" name="Picture 2" descr="Picture 2"/>
          <p:cNvPicPr>
            <a:picLocks noChangeAspect="1"/>
          </p:cNvPicPr>
          <p:nvPr/>
        </p:nvPicPr>
        <p:blipFill>
          <a:blip r:embed="rId2">
            <a:extLst/>
          </a:blip>
          <a:stretch>
            <a:fillRect/>
          </a:stretch>
        </p:blipFill>
        <p:spPr>
          <a:xfrm>
            <a:off x="298672" y="1275436"/>
            <a:ext cx="3988690" cy="5212081"/>
          </a:xfrm>
          <a:prstGeom prst="rect">
            <a:avLst/>
          </a:prstGeom>
          <a:ln w="12700">
            <a:miter lim="400000"/>
          </a:ln>
        </p:spPr>
      </p:pic>
      <p:pic>
        <p:nvPicPr>
          <p:cNvPr id="957" name="Picture 4" descr="Picture 4"/>
          <p:cNvPicPr>
            <a:picLocks noChangeAspect="1"/>
          </p:cNvPicPr>
          <p:nvPr/>
        </p:nvPicPr>
        <p:blipFill>
          <a:blip r:embed="rId3">
            <a:extLst/>
          </a:blip>
          <a:stretch>
            <a:fillRect/>
          </a:stretch>
        </p:blipFill>
        <p:spPr>
          <a:xfrm>
            <a:off x="4479992" y="2466380"/>
            <a:ext cx="7413336" cy="2830196"/>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9"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960"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61" name="Rectangle 1"/>
          <p:cNvSpPr/>
          <p:nvPr/>
        </p:nvSpPr>
        <p:spPr>
          <a:xfrm>
            <a:off x="4218914" y="1855961"/>
            <a:ext cx="6545655" cy="4974880"/>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5"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966"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67" name="Rectangle 1"/>
          <p:cNvSpPr/>
          <p:nvPr/>
        </p:nvSpPr>
        <p:spPr>
          <a:xfrm>
            <a:off x="4218914" y="1855961"/>
            <a:ext cx="6545655" cy="4974880"/>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pic>
        <p:nvPicPr>
          <p:cNvPr id="968" name="Picture 2" descr="Picture 2"/>
          <p:cNvPicPr>
            <a:picLocks noChangeAspect="1"/>
          </p:cNvPicPr>
          <p:nvPr/>
        </p:nvPicPr>
        <p:blipFill>
          <a:blip r:embed="rId4">
            <a:extLst/>
          </a:blip>
          <a:stretch>
            <a:fillRect/>
          </a:stretch>
        </p:blipFill>
        <p:spPr>
          <a:xfrm>
            <a:off x="4331410" y="2652664"/>
            <a:ext cx="6320665" cy="3053342"/>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2"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973"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74" name="Rectangle 1"/>
          <p:cNvSpPr/>
          <p:nvPr/>
        </p:nvSpPr>
        <p:spPr>
          <a:xfrm>
            <a:off x="4218914" y="1855961"/>
            <a:ext cx="6545655" cy="4974880"/>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pic>
        <p:nvPicPr>
          <p:cNvPr id="975" name="Picture 4" descr="Picture 4"/>
          <p:cNvPicPr>
            <a:picLocks noChangeAspect="1"/>
          </p:cNvPicPr>
          <p:nvPr/>
        </p:nvPicPr>
        <p:blipFill>
          <a:blip r:embed="rId4">
            <a:extLst/>
          </a:blip>
          <a:stretch>
            <a:fillRect/>
          </a:stretch>
        </p:blipFill>
        <p:spPr>
          <a:xfrm>
            <a:off x="6709953" y="4907374"/>
            <a:ext cx="3946100" cy="1803459"/>
          </a:xfrm>
          <a:prstGeom prst="rect">
            <a:avLst/>
          </a:prstGeom>
          <a:ln w="12700">
            <a:miter lim="400000"/>
          </a:ln>
        </p:spPr>
      </p:pic>
      <p:pic>
        <p:nvPicPr>
          <p:cNvPr id="976" name="Picture 2" descr="Picture 2"/>
          <p:cNvPicPr>
            <a:picLocks noChangeAspect="1"/>
          </p:cNvPicPr>
          <p:nvPr/>
        </p:nvPicPr>
        <p:blipFill>
          <a:blip r:embed="rId5">
            <a:extLst/>
          </a:blip>
          <a:stretch>
            <a:fillRect/>
          </a:stretch>
        </p:blipFill>
        <p:spPr>
          <a:xfrm>
            <a:off x="4557881" y="1950626"/>
            <a:ext cx="7240373" cy="2476622"/>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0"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981"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82" name="Rectangle 1"/>
          <p:cNvSpPr/>
          <p:nvPr/>
        </p:nvSpPr>
        <p:spPr>
          <a:xfrm>
            <a:off x="4218914" y="2516863"/>
            <a:ext cx="6545655" cy="4341137"/>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6"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987"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88" name="Rectangle 1"/>
          <p:cNvSpPr/>
          <p:nvPr/>
        </p:nvSpPr>
        <p:spPr>
          <a:xfrm>
            <a:off x="4218914" y="2842787"/>
            <a:ext cx="6545655" cy="401521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2"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993"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94" name="Rectangle 1"/>
          <p:cNvSpPr/>
          <p:nvPr/>
        </p:nvSpPr>
        <p:spPr>
          <a:xfrm>
            <a:off x="4218914" y="3177765"/>
            <a:ext cx="6545655" cy="3680235"/>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6"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997"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998" name="Rectangle 1"/>
          <p:cNvSpPr/>
          <p:nvPr/>
        </p:nvSpPr>
        <p:spPr>
          <a:xfrm>
            <a:off x="4218914" y="3521797"/>
            <a:ext cx="6545655" cy="3336202"/>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0"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1001"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02" name="Rectangle 1"/>
          <p:cNvSpPr/>
          <p:nvPr/>
        </p:nvSpPr>
        <p:spPr>
          <a:xfrm>
            <a:off x="4218914" y="3838669"/>
            <a:ext cx="6545655" cy="3019331"/>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4"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1005"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06" name="Rectangle 1"/>
          <p:cNvSpPr/>
          <p:nvPr/>
        </p:nvSpPr>
        <p:spPr>
          <a:xfrm>
            <a:off x="4218914" y="4182700"/>
            <a:ext cx="6545655" cy="2675298"/>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7" name="Picture 1" descr="Picture 1"/>
          <p:cNvPicPr>
            <a:picLocks noChangeAspect="1"/>
          </p:cNvPicPr>
          <p:nvPr/>
        </p:nvPicPr>
        <p:blipFill>
          <a:blip r:embed="rId2">
            <a:extLst/>
          </a:blip>
          <a:stretch>
            <a:fillRect/>
          </a:stretch>
        </p:blipFill>
        <p:spPr>
          <a:xfrm>
            <a:off x="0" y="1637426"/>
            <a:ext cx="12192000" cy="3583146"/>
          </a:xfrm>
          <a:prstGeom prst="rect">
            <a:avLst/>
          </a:prstGeom>
          <a:ln w="12700">
            <a:miter lim="400000"/>
          </a:ln>
        </p:spPr>
      </p:pic>
      <p:sp>
        <p:nvSpPr>
          <p:cNvPr id="498" name="Rectangle 2"/>
          <p:cNvSpPr/>
          <p:nvPr/>
        </p:nvSpPr>
        <p:spPr>
          <a:xfrm>
            <a:off x="5910469" y="2769704"/>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99" name="Rectangle 4"/>
          <p:cNvSpPr/>
          <p:nvPr/>
        </p:nvSpPr>
        <p:spPr>
          <a:xfrm>
            <a:off x="5910469" y="3250094"/>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00" name="Rectangle 5"/>
          <p:cNvSpPr/>
          <p:nvPr/>
        </p:nvSpPr>
        <p:spPr>
          <a:xfrm>
            <a:off x="5910467" y="3728439"/>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01" name="Rectangle 6"/>
          <p:cNvSpPr/>
          <p:nvPr/>
        </p:nvSpPr>
        <p:spPr>
          <a:xfrm>
            <a:off x="5917096" y="4212140"/>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02" name="Rectangle 7"/>
          <p:cNvSpPr/>
          <p:nvPr/>
        </p:nvSpPr>
        <p:spPr>
          <a:xfrm>
            <a:off x="5844209" y="4695843"/>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03" name="TextBox 9"/>
          <p:cNvSpPr txBox="1"/>
          <p:nvPr/>
        </p:nvSpPr>
        <p:spPr>
          <a:xfrm>
            <a:off x="7228717" y="2232336"/>
            <a:ext cx="23127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8"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1009"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10" name="Rectangle 1"/>
          <p:cNvSpPr/>
          <p:nvPr/>
        </p:nvSpPr>
        <p:spPr>
          <a:xfrm>
            <a:off x="4218914" y="4508625"/>
            <a:ext cx="6545655" cy="2349375"/>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4"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1015"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16" name="Rectangle 1"/>
          <p:cNvSpPr/>
          <p:nvPr/>
        </p:nvSpPr>
        <p:spPr>
          <a:xfrm>
            <a:off x="4218914" y="4508625"/>
            <a:ext cx="6545655" cy="2349375"/>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pic>
        <p:nvPicPr>
          <p:cNvPr id="1017" name="Picture 4" descr="Picture 4"/>
          <p:cNvPicPr>
            <a:picLocks noChangeAspect="1"/>
          </p:cNvPicPr>
          <p:nvPr/>
        </p:nvPicPr>
        <p:blipFill>
          <a:blip r:embed="rId4">
            <a:extLst/>
          </a:blip>
          <a:stretch>
            <a:fillRect/>
          </a:stretch>
        </p:blipFill>
        <p:spPr>
          <a:xfrm>
            <a:off x="5284485" y="4781584"/>
            <a:ext cx="3946100" cy="1803459"/>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1"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1022"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23" name="Rectangle 1"/>
          <p:cNvSpPr/>
          <p:nvPr/>
        </p:nvSpPr>
        <p:spPr>
          <a:xfrm>
            <a:off x="4218914" y="5504505"/>
            <a:ext cx="6545655" cy="1353494"/>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5"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1026"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27" name="Rectangle 1"/>
          <p:cNvSpPr/>
          <p:nvPr/>
        </p:nvSpPr>
        <p:spPr>
          <a:xfrm>
            <a:off x="4218914" y="5839485"/>
            <a:ext cx="6545655" cy="1018515"/>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9"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1030"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31" name="Rectangle 1"/>
          <p:cNvSpPr/>
          <p:nvPr/>
        </p:nvSpPr>
        <p:spPr>
          <a:xfrm>
            <a:off x="4218914" y="6165408"/>
            <a:ext cx="6545655" cy="692590"/>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3" name="Picture 2" descr="Picture 2"/>
          <p:cNvPicPr>
            <a:picLocks noChangeAspect="1"/>
          </p:cNvPicPr>
          <p:nvPr/>
        </p:nvPicPr>
        <p:blipFill>
          <a:blip r:embed="rId2">
            <a:extLst/>
          </a:blip>
          <a:stretch>
            <a:fillRect/>
          </a:stretch>
        </p:blipFill>
        <p:spPr>
          <a:xfrm>
            <a:off x="1362867" y="0"/>
            <a:ext cx="9466265" cy="6858000"/>
          </a:xfrm>
          <a:prstGeom prst="rect">
            <a:avLst/>
          </a:prstGeom>
          <a:ln w="12700">
            <a:miter lim="400000"/>
          </a:ln>
        </p:spPr>
      </p:pic>
      <p:sp>
        <p:nvSpPr>
          <p:cNvPr id="1034"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
        <p:nvSpPr>
          <p:cNvPr id="1035" name="Rectangle 1"/>
          <p:cNvSpPr/>
          <p:nvPr/>
        </p:nvSpPr>
        <p:spPr>
          <a:xfrm>
            <a:off x="4218914" y="6449352"/>
            <a:ext cx="6545655" cy="364143"/>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7" name="Picture 2" descr="Picture 2"/>
          <p:cNvPicPr>
            <a:picLocks noChangeAspect="1"/>
          </p:cNvPicPr>
          <p:nvPr/>
        </p:nvPicPr>
        <p:blipFill>
          <a:blip r:embed="rId3">
            <a:extLst/>
          </a:blip>
          <a:stretch>
            <a:fillRect/>
          </a:stretch>
        </p:blipFill>
        <p:spPr>
          <a:xfrm>
            <a:off x="1362867" y="0"/>
            <a:ext cx="9466265" cy="6858000"/>
          </a:xfrm>
          <a:prstGeom prst="rect">
            <a:avLst/>
          </a:prstGeom>
          <a:ln w="12700">
            <a:miter lim="400000"/>
          </a:ln>
        </p:spPr>
      </p:pic>
      <p:sp>
        <p:nvSpPr>
          <p:cNvPr id="1038" name="Rectangle 3"/>
          <p:cNvSpPr txBox="1"/>
          <p:nvPr/>
        </p:nvSpPr>
        <p:spPr>
          <a:xfrm>
            <a:off x="4985314" y="-69950"/>
            <a:ext cx="222137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FFFFFF"/>
                </a:solidFill>
                <a:latin typeface="Arial"/>
                <a:ea typeface="Arial"/>
                <a:cs typeface="Arial"/>
                <a:sym typeface="Arial"/>
              </a:defRPr>
            </a:lvl1pPr>
          </a:lstStyle>
          <a:p>
            <a:pPr/>
            <a:r>
              <a:t>Allocate Costs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2" name="Rectangle 1"/>
          <p:cNvSpPr txBox="1"/>
          <p:nvPr/>
        </p:nvSpPr>
        <p:spPr>
          <a:xfrm>
            <a:off x="3951851" y="330643"/>
            <a:ext cx="4288295"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Arial"/>
                <a:ea typeface="Arial"/>
                <a:cs typeface="Arial"/>
                <a:sym typeface="Arial"/>
              </a:defRPr>
            </a:lvl1pPr>
          </a:lstStyle>
          <a:p>
            <a:pPr/>
            <a:r>
              <a:t>Determine Per-Activity Rates</a:t>
            </a:r>
          </a:p>
        </p:txBody>
      </p:sp>
      <p:pic>
        <p:nvPicPr>
          <p:cNvPr id="1043" name="Picture 2" descr="Picture 2"/>
          <p:cNvPicPr>
            <a:picLocks noChangeAspect="1"/>
          </p:cNvPicPr>
          <p:nvPr/>
        </p:nvPicPr>
        <p:blipFill>
          <a:blip r:embed="rId3">
            <a:extLst/>
          </a:blip>
          <a:stretch>
            <a:fillRect/>
          </a:stretch>
        </p:blipFill>
        <p:spPr>
          <a:xfrm>
            <a:off x="383176" y="1163518"/>
            <a:ext cx="11425648" cy="4838048"/>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Rectangle 1"/>
          <p:cNvSpPr txBox="1"/>
          <p:nvPr/>
        </p:nvSpPr>
        <p:spPr>
          <a:xfrm>
            <a:off x="3986305" y="85571"/>
            <a:ext cx="4219388"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Arial"/>
                <a:ea typeface="Arial"/>
                <a:cs typeface="Arial"/>
                <a:sym typeface="Arial"/>
              </a:defRPr>
            </a:lvl1pPr>
          </a:lstStyle>
          <a:p>
            <a:pPr/>
            <a:r>
              <a:t>Apply Costs to Cost Objects</a:t>
            </a:r>
          </a:p>
        </p:txBody>
      </p:sp>
      <p:pic>
        <p:nvPicPr>
          <p:cNvPr id="1048" name="Picture 2" descr="Picture 2"/>
          <p:cNvPicPr>
            <a:picLocks noChangeAspect="1"/>
          </p:cNvPicPr>
          <p:nvPr/>
        </p:nvPicPr>
        <p:blipFill>
          <a:blip r:embed="rId3">
            <a:extLst/>
          </a:blip>
          <a:stretch>
            <a:fillRect/>
          </a:stretch>
        </p:blipFill>
        <p:spPr>
          <a:xfrm>
            <a:off x="880947" y="626845"/>
            <a:ext cx="10430104" cy="6014958"/>
          </a:xfrm>
          <a:prstGeom prst="rect">
            <a:avLst/>
          </a:prstGeom>
          <a:ln w="12700">
            <a:miter lim="400000"/>
          </a:ln>
        </p:spPr>
      </p:pic>
      <p:sp>
        <p:nvSpPr>
          <p:cNvPr id="1049" name="Rectangle 3"/>
          <p:cNvSpPr/>
          <p:nvPr/>
        </p:nvSpPr>
        <p:spPr>
          <a:xfrm>
            <a:off x="623081" y="4443984"/>
            <a:ext cx="10925792" cy="2328446"/>
          </a:xfrm>
          <a:prstGeom prst="rect">
            <a:avLst/>
          </a:prstGeom>
          <a:solidFill>
            <a:srgbClr val="FFFFFF"/>
          </a:solidFill>
          <a:ln w="12700">
            <a:miter lim="400000"/>
          </a:ln>
        </p:spPr>
        <p:txBody>
          <a:bodyPr lIns="45719" rIns="45719" anchor="ctr"/>
          <a:lstStyle/>
          <a:p>
            <a:pPr algn="ct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3" name="Rectangle 1"/>
          <p:cNvSpPr txBox="1"/>
          <p:nvPr/>
        </p:nvSpPr>
        <p:spPr>
          <a:xfrm>
            <a:off x="3986305" y="85571"/>
            <a:ext cx="4219388"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Arial"/>
                <a:ea typeface="Arial"/>
                <a:cs typeface="Arial"/>
                <a:sym typeface="Arial"/>
              </a:defRPr>
            </a:lvl1pPr>
          </a:lstStyle>
          <a:p>
            <a:pPr/>
            <a:r>
              <a:t>Apply Costs to Cost Objects</a:t>
            </a:r>
          </a:p>
        </p:txBody>
      </p:sp>
      <p:pic>
        <p:nvPicPr>
          <p:cNvPr id="1054" name="Picture 2" descr="Picture 2"/>
          <p:cNvPicPr>
            <a:picLocks noChangeAspect="1"/>
          </p:cNvPicPr>
          <p:nvPr/>
        </p:nvPicPr>
        <p:blipFill>
          <a:blip r:embed="rId3">
            <a:extLst/>
          </a:blip>
          <a:stretch>
            <a:fillRect/>
          </a:stretch>
        </p:blipFill>
        <p:spPr>
          <a:xfrm>
            <a:off x="880947" y="626845"/>
            <a:ext cx="10430104" cy="601495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6" name="Rectangle 1"/>
          <p:cNvSpPr txBox="1"/>
          <p:nvPr/>
        </p:nvSpPr>
        <p:spPr>
          <a:xfrm>
            <a:off x="491443" y="671462"/>
            <a:ext cx="321546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333333"/>
                </a:solidFill>
                <a:latin typeface="+mj-lt"/>
                <a:ea typeface="+mj-ea"/>
                <a:cs typeface="+mj-cs"/>
                <a:sym typeface="Helvetica"/>
              </a:defRPr>
            </a:lvl1pPr>
          </a:lstStyle>
          <a:p>
            <a:pPr/>
            <a:r>
              <a:t>Functions of Cost Equations</a:t>
            </a:r>
          </a:p>
        </p:txBody>
      </p:sp>
      <p:pic>
        <p:nvPicPr>
          <p:cNvPr id="507" name="Picture 2" descr="Picture 2"/>
          <p:cNvPicPr>
            <a:picLocks noChangeAspect="1"/>
          </p:cNvPicPr>
          <p:nvPr/>
        </p:nvPicPr>
        <p:blipFill>
          <a:blip r:embed="rId3">
            <a:extLst/>
          </a:blip>
          <a:stretch>
            <a:fillRect/>
          </a:stretch>
        </p:blipFill>
        <p:spPr>
          <a:xfrm>
            <a:off x="24713" y="1081939"/>
            <a:ext cx="12111320" cy="3131841"/>
          </a:xfrm>
          <a:prstGeom prst="rect">
            <a:avLst/>
          </a:prstGeom>
          <a:ln>
            <a:solidFill>
              <a:srgbClr val="002060"/>
            </a:solidFill>
          </a:ln>
        </p:spPr>
      </p:pic>
      <p:sp>
        <p:nvSpPr>
          <p:cNvPr id="508" name="Rectangle 4"/>
          <p:cNvSpPr txBox="1"/>
          <p:nvPr/>
        </p:nvSpPr>
        <p:spPr>
          <a:xfrm>
            <a:off x="1229414" y="4562412"/>
            <a:ext cx="9322356" cy="131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buSzPct val="100000"/>
              <a:buAutoNum type="arabicPeriod" startAt="1"/>
              <a:defRPr sz="2000">
                <a:solidFill>
                  <a:srgbClr val="424242"/>
                </a:solidFill>
                <a:latin typeface="+mj-lt"/>
                <a:ea typeface="+mj-ea"/>
                <a:cs typeface="+mj-cs"/>
                <a:sym typeface="Helvetica"/>
              </a:defRPr>
            </a:pPr>
            <a:r>
              <a:t> Determine total fixed costs: 			$</a:t>
            </a:r>
            <a:r>
              <a:rPr u="sng">
                <a:solidFill>
                  <a:srgbClr val="FFFFFF"/>
                </a:solidFill>
                <a:uFill>
                  <a:solidFill>
                    <a:srgbClr val="000000"/>
                  </a:solidFill>
                </a:uFill>
              </a:rPr>
              <a:t>50,000</a:t>
            </a:r>
            <a:r>
              <a:t> + $</a:t>
            </a:r>
            <a:r>
              <a:rPr u="sng">
                <a:solidFill>
                  <a:srgbClr val="FFFFFF"/>
                </a:solidFill>
                <a:uFill>
                  <a:solidFill>
                    <a:srgbClr val="000000"/>
                  </a:solidFill>
                </a:uFill>
              </a:rPr>
              <a:t>75,000</a:t>
            </a:r>
            <a:r>
              <a:t> = $</a:t>
            </a:r>
            <a:r>
              <a:rPr u="sng">
                <a:solidFill>
                  <a:srgbClr val="FFFFFF"/>
                </a:solidFill>
                <a:uFill>
                  <a:solidFill>
                    <a:srgbClr val="000000"/>
                  </a:solidFill>
                </a:uFill>
              </a:rPr>
              <a:t>125,00</a:t>
            </a:r>
            <a:r>
              <a:rPr>
                <a:solidFill>
                  <a:srgbClr val="FFFFFF"/>
                </a:solidFill>
              </a:rPr>
              <a:t>0</a:t>
            </a:r>
            <a:endParaRPr>
              <a:solidFill>
                <a:srgbClr val="FFFFFF"/>
              </a:solidFill>
            </a:endParaRPr>
          </a:p>
          <a:p>
            <a:pPr>
              <a:lnSpc>
                <a:spcPct val="150000"/>
              </a:lnSpc>
              <a:buSzPct val="100000"/>
              <a:buAutoNum type="arabicPeriod" startAt="1"/>
              <a:defRPr sz="2000">
                <a:solidFill>
                  <a:srgbClr val="424242"/>
                </a:solidFill>
                <a:latin typeface="+mj-lt"/>
                <a:ea typeface="+mj-ea"/>
                <a:cs typeface="+mj-cs"/>
                <a:sym typeface="Helvetica"/>
              </a:defRPr>
            </a:pPr>
            <a:r>
              <a:t> Determine variable costs per unit: 		$</a:t>
            </a:r>
            <a:r>
              <a:rPr u="sng">
                <a:solidFill>
                  <a:srgbClr val="FFFFFF"/>
                </a:solidFill>
                <a:uFill>
                  <a:solidFill>
                    <a:srgbClr val="000000"/>
                  </a:solidFill>
                </a:uFill>
              </a:rPr>
              <a:t> 50</a:t>
            </a:r>
            <a:r>
              <a:t> + $</a:t>
            </a:r>
            <a:r>
              <a:rPr u="sng">
                <a:solidFill>
                  <a:srgbClr val="FFFFFF"/>
                </a:solidFill>
                <a:uFill>
                  <a:solidFill>
                    <a:srgbClr val="000000"/>
                  </a:solidFill>
                </a:uFill>
              </a:rPr>
              <a:t> 20</a:t>
            </a:r>
            <a:r>
              <a:t> = $</a:t>
            </a:r>
            <a:r>
              <a:rPr u="sng">
                <a:solidFill>
                  <a:srgbClr val="FFFFFF"/>
                </a:solidFill>
                <a:uFill>
                  <a:solidFill>
                    <a:srgbClr val="000000"/>
                  </a:solidFill>
                </a:uFill>
              </a:rPr>
              <a:t> 70</a:t>
            </a:r>
            <a:endParaRPr u="sng">
              <a:solidFill>
                <a:srgbClr val="FFFFFF"/>
              </a:solidFill>
              <a:uFill>
                <a:solidFill>
                  <a:srgbClr val="000000"/>
                </a:solidFill>
              </a:uFill>
            </a:endParaRPr>
          </a:p>
          <a:p>
            <a:pPr>
              <a:lnSpc>
                <a:spcPct val="150000"/>
              </a:lnSpc>
              <a:buSzPct val="100000"/>
              <a:buAutoNum type="arabicPeriod" startAt="1"/>
              <a:defRPr sz="2000">
                <a:solidFill>
                  <a:srgbClr val="424242"/>
                </a:solidFill>
                <a:latin typeface="+mj-lt"/>
                <a:ea typeface="+mj-ea"/>
                <a:cs typeface="+mj-cs"/>
                <a:sym typeface="Helvetica"/>
              </a:defRPr>
            </a:pPr>
            <a:r>
              <a:t> Complete the cost equation (# of units = </a:t>
            </a:r>
            <a:r>
              <a:rPr i="1"/>
              <a:t>x</a:t>
            </a:r>
            <a:r>
              <a:t>): 	</a:t>
            </a:r>
            <a:r>
              <a:rPr i="1"/>
              <a:t>Y</a:t>
            </a:r>
            <a:r>
              <a:t> = $</a:t>
            </a:r>
            <a:r>
              <a:rPr u="sng">
                <a:solidFill>
                  <a:srgbClr val="FFFFFF"/>
                </a:solidFill>
                <a:uFill>
                  <a:solidFill>
                    <a:srgbClr val="000000"/>
                  </a:solidFill>
                </a:uFill>
              </a:rPr>
              <a:t>125,000</a:t>
            </a:r>
            <a:r>
              <a:t> + $</a:t>
            </a:r>
            <a:r>
              <a:rPr u="sng">
                <a:solidFill>
                  <a:srgbClr val="FFFFFF"/>
                </a:solidFill>
                <a:uFill>
                  <a:solidFill>
                    <a:srgbClr val="000000"/>
                  </a:solidFill>
                </a:uFill>
              </a:rPr>
              <a:t>70</a:t>
            </a:r>
            <a:r>
              <a:rPr i="1"/>
              <a:t>x</a:t>
            </a:r>
          </a:p>
        </p:txBody>
      </p:sp>
      <p:sp>
        <p:nvSpPr>
          <p:cNvPr id="509" name="Rectangle 6"/>
          <p:cNvSpPr/>
          <p:nvPr/>
        </p:nvSpPr>
        <p:spPr>
          <a:xfrm>
            <a:off x="5890591" y="2206329"/>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10" name="Rectangle 7"/>
          <p:cNvSpPr/>
          <p:nvPr/>
        </p:nvSpPr>
        <p:spPr>
          <a:xfrm>
            <a:off x="5857463" y="2676782"/>
            <a:ext cx="1046921"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11" name="Rectangle 8"/>
          <p:cNvSpPr/>
          <p:nvPr/>
        </p:nvSpPr>
        <p:spPr>
          <a:xfrm>
            <a:off x="5890595" y="3186990"/>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12" name="Rectangle 9"/>
          <p:cNvSpPr/>
          <p:nvPr/>
        </p:nvSpPr>
        <p:spPr>
          <a:xfrm>
            <a:off x="5883971" y="3670692"/>
            <a:ext cx="1046922" cy="3578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13" name="TextBox 10"/>
          <p:cNvSpPr txBox="1"/>
          <p:nvPr/>
        </p:nvSpPr>
        <p:spPr>
          <a:xfrm>
            <a:off x="8165151" y="1714543"/>
            <a:ext cx="2312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Rectangle 1"/>
          <p:cNvSpPr txBox="1"/>
          <p:nvPr/>
        </p:nvSpPr>
        <p:spPr>
          <a:xfrm>
            <a:off x="3147958" y="330643"/>
            <a:ext cx="5896085"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atin typeface="Arial"/>
                <a:ea typeface="Arial"/>
                <a:cs typeface="Arial"/>
                <a:sym typeface="Arial"/>
              </a:defRPr>
            </a:lvl1pPr>
          </a:lstStyle>
          <a:p>
            <a:pPr/>
            <a:r>
              <a:t>Example 10: Traditional Costing Method</a:t>
            </a:r>
          </a:p>
        </p:txBody>
      </p:sp>
      <p:sp>
        <p:nvSpPr>
          <p:cNvPr id="1059" name="Rectangle 2"/>
          <p:cNvSpPr txBox="1"/>
          <p:nvPr/>
        </p:nvSpPr>
        <p:spPr>
          <a:xfrm>
            <a:off x="555170" y="988141"/>
            <a:ext cx="11081658" cy="24961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2000">
                <a:latin typeface="Arial"/>
                <a:ea typeface="Arial"/>
                <a:cs typeface="Arial"/>
                <a:sym typeface="Arial"/>
              </a:defRPr>
            </a:pPr>
            <a:r>
              <a:t>Golf and Music Enthusiast Company (GAME) developed two specialized products. The first product is GLASSESong, a pair of sunglasses with a built-in music player. The other is CAPlayer, a golf cap with a built-in music player having a very short unobtrusive cord from the cap to the speakers. </a:t>
            </a:r>
            <a:endParaRPr>
              <a:latin typeface="+mn-lt"/>
              <a:ea typeface="+mn-ea"/>
              <a:cs typeface="+mn-cs"/>
              <a:sym typeface="Calibri"/>
            </a:endParaRPr>
          </a:p>
          <a:p>
            <a:pPr>
              <a:spcBef>
                <a:spcPts val="600"/>
              </a:spcBef>
              <a:defRPr sz="2000">
                <a:latin typeface="Arial"/>
                <a:ea typeface="Arial"/>
                <a:cs typeface="Arial"/>
                <a:sym typeface="Arial"/>
              </a:defRPr>
            </a:pPr>
            <a:r>
              <a:t>GAME has been employing </a:t>
            </a:r>
            <a:r>
              <a:rPr b="1"/>
              <a:t>traditional costing methods</a:t>
            </a:r>
            <a:r>
              <a:t> and applies factory overhead on the basis of labor costs. The products sell as fast as they can be produced so there is virtually no inventory. For a recent period CAPlayer sold 90,000 units and GLASSESong sold 110,000 units and each unit sells for $60.</a:t>
            </a:r>
          </a:p>
        </p:txBody>
      </p:sp>
      <p:grpSp>
        <p:nvGrpSpPr>
          <p:cNvPr id="1064" name="Group 6"/>
          <p:cNvGrpSpPr/>
          <p:nvPr/>
        </p:nvGrpSpPr>
        <p:grpSpPr>
          <a:xfrm>
            <a:off x="130628" y="3680617"/>
            <a:ext cx="11930744" cy="2962865"/>
            <a:chOff x="0" y="0"/>
            <a:chExt cx="11930742" cy="2962863"/>
          </a:xfrm>
        </p:grpSpPr>
        <p:pic>
          <p:nvPicPr>
            <p:cNvPr id="1060" name="Picture 2" descr="Picture 2"/>
            <p:cNvPicPr>
              <a:picLocks noChangeAspect="1"/>
            </p:cNvPicPr>
            <p:nvPr/>
          </p:nvPicPr>
          <p:blipFill>
            <a:blip r:embed="rId3">
              <a:extLst/>
            </a:blip>
            <a:stretch>
              <a:fillRect/>
            </a:stretch>
          </p:blipFill>
          <p:spPr>
            <a:xfrm>
              <a:off x="0" y="0"/>
              <a:ext cx="7772399" cy="2658605"/>
            </a:xfrm>
            <a:prstGeom prst="rect">
              <a:avLst/>
            </a:prstGeom>
            <a:ln w="12700" cap="flat">
              <a:noFill/>
              <a:miter lim="400000"/>
            </a:ln>
            <a:effectLst/>
          </p:spPr>
        </p:pic>
        <p:pic>
          <p:nvPicPr>
            <p:cNvPr id="1061" name="Picture 4" descr="Picture 4"/>
            <p:cNvPicPr>
              <a:picLocks noChangeAspect="1"/>
            </p:cNvPicPr>
            <p:nvPr/>
          </p:nvPicPr>
          <p:blipFill>
            <a:blip r:embed="rId4">
              <a:extLst/>
            </a:blip>
            <a:stretch>
              <a:fillRect/>
            </a:stretch>
          </p:blipFill>
          <p:spPr>
            <a:xfrm>
              <a:off x="7908304" y="820257"/>
              <a:ext cx="4022439" cy="1838349"/>
            </a:xfrm>
            <a:prstGeom prst="rect">
              <a:avLst/>
            </a:prstGeom>
            <a:ln w="12700" cap="flat">
              <a:noFill/>
              <a:miter lim="400000"/>
            </a:ln>
            <a:effectLst/>
          </p:spPr>
        </p:pic>
        <p:sp>
          <p:nvSpPr>
            <p:cNvPr id="1062" name="Rectangle 5"/>
            <p:cNvSpPr/>
            <p:nvPr/>
          </p:nvSpPr>
          <p:spPr>
            <a:xfrm>
              <a:off x="0" y="1895089"/>
              <a:ext cx="7840352" cy="58995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latin typeface="+mn-lt"/>
                  <a:ea typeface="+mn-ea"/>
                  <a:cs typeface="+mn-cs"/>
                  <a:sym typeface="Calibri"/>
                </a:defRPr>
              </a:pPr>
            </a:p>
          </p:txBody>
        </p:sp>
        <p:sp>
          <p:nvSpPr>
            <p:cNvPr id="1063" name="TextBox 3"/>
            <p:cNvSpPr txBox="1"/>
            <p:nvPr/>
          </p:nvSpPr>
          <p:spPr>
            <a:xfrm>
              <a:off x="568233" y="1900270"/>
              <a:ext cx="6962505" cy="1062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600">
                  <a:latin typeface="+mn-lt"/>
                  <a:ea typeface="+mn-ea"/>
                  <a:cs typeface="+mn-cs"/>
                  <a:sym typeface="Calibri"/>
                </a:defRPr>
              </a:pPr>
              <a:r>
                <a:t>Revenue</a:t>
              </a:r>
            </a:p>
            <a:p>
              <a:pPr>
                <a:defRPr sz="1600">
                  <a:latin typeface="+mn-lt"/>
                  <a:ea typeface="+mn-ea"/>
                  <a:cs typeface="+mn-cs"/>
                  <a:sym typeface="Calibri"/>
                </a:defRPr>
              </a:pPr>
              <a:r>
                <a:t>Product margin (traditional costing method)</a:t>
              </a:r>
            </a:p>
            <a:p>
              <a:pPr>
                <a:defRPr sz="1600">
                  <a:latin typeface="+mn-lt"/>
                  <a:ea typeface="+mn-ea"/>
                  <a:cs typeface="+mn-cs"/>
                  <a:sym typeface="Calibri"/>
                </a:defRPr>
              </a:pPr>
            </a:p>
            <a:p>
              <a:pPr>
                <a:defRPr sz="1600">
                  <a:solidFill>
                    <a:srgbClr val="0432FF"/>
                  </a:solidFill>
                  <a:latin typeface="+mn-lt"/>
                  <a:ea typeface="+mn-ea"/>
                  <a:cs typeface="+mn-cs"/>
                  <a:sym typeface="Calibri"/>
                </a:defRPr>
              </a:pPr>
              <a:r>
                <a:t>Product margin (ABC method)		             $439,000              $240,000</a:t>
              </a:r>
            </a:p>
          </p:txBody>
        </p:sp>
      </p:gr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8"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Summary</a:t>
            </a:r>
          </a:p>
        </p:txBody>
      </p:sp>
      <p:sp>
        <p:nvSpPr>
          <p:cNvPr id="1069" name="Content Placeholder 2"/>
          <p:cNvSpPr txBox="1"/>
          <p:nvPr>
            <p:ph type="body" idx="1"/>
          </p:nvPr>
        </p:nvSpPr>
        <p:spPr>
          <a:xfrm>
            <a:off x="581191" y="1890876"/>
            <a:ext cx="11029617" cy="4366781"/>
          </a:xfrm>
          <a:prstGeom prst="rect">
            <a:avLst/>
          </a:prstGeom>
        </p:spPr>
        <p:txBody>
          <a:bodyPr>
            <a:noAutofit/>
          </a:bodyPr>
          <a:lstStyle/>
          <a:p>
            <a:pPr marL="574675" indent="-280988">
              <a:lnSpc>
                <a:spcPct val="110000"/>
              </a:lnSpc>
              <a:spcBef>
                <a:spcPts val="1800"/>
              </a:spcBef>
              <a:buFont typeface="Arial"/>
              <a:buChar char="•"/>
              <a:defRPr sz="2500"/>
            </a:pPr>
            <a:r>
              <a:t>Contribution margin can be used to calculate how much of every dollar is available to cover _________________ and contribute to _______.</a:t>
            </a:r>
          </a:p>
          <a:p>
            <a:pPr marL="574675" indent="-280988">
              <a:lnSpc>
                <a:spcPct val="110000"/>
              </a:lnSpc>
              <a:spcBef>
                <a:spcPts val="1800"/>
              </a:spcBef>
              <a:buFont typeface="Arial"/>
              <a:buChar char="•"/>
              <a:defRPr sz="2500"/>
            </a:pPr>
            <a:r>
              <a:t>Contribution margin can be expresses on a ________ basis, as a ____, or in ____.</a:t>
            </a:r>
          </a:p>
          <a:p>
            <a:pPr marL="574675" indent="-280988">
              <a:lnSpc>
                <a:spcPct val="110000"/>
              </a:lnSpc>
              <a:spcBef>
                <a:spcPts val="1800"/>
              </a:spcBef>
              <a:buFont typeface="Arial"/>
              <a:buChar char="•"/>
              <a:defRPr sz="2500"/>
            </a:pPr>
            <a:r>
              <a:t>Break-even analysis is a tool that almost any business can use for _________ and  _________ process. It helps to identify a _____________ that is necessary before an organization starts to generate a profit.</a:t>
            </a:r>
          </a:p>
        </p:txBody>
      </p:sp>
      <p:sp>
        <p:nvSpPr>
          <p:cNvPr id="107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4"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Summary</a:t>
            </a:r>
          </a:p>
        </p:txBody>
      </p:sp>
      <p:sp>
        <p:nvSpPr>
          <p:cNvPr id="1075" name="Content Placeholder 2"/>
          <p:cNvSpPr txBox="1"/>
          <p:nvPr>
            <p:ph type="body" idx="1"/>
          </p:nvPr>
        </p:nvSpPr>
        <p:spPr>
          <a:xfrm>
            <a:off x="581191" y="1890876"/>
            <a:ext cx="11029617" cy="4366781"/>
          </a:xfrm>
          <a:prstGeom prst="rect">
            <a:avLst/>
          </a:prstGeom>
        </p:spPr>
        <p:txBody>
          <a:bodyPr>
            <a:noAutofit/>
          </a:bodyPr>
          <a:lstStyle/>
          <a:p>
            <a:pPr marL="574675" indent="-280988">
              <a:lnSpc>
                <a:spcPct val="110000"/>
              </a:lnSpc>
              <a:spcBef>
                <a:spcPts val="1800"/>
              </a:spcBef>
              <a:buFont typeface="Arial"/>
              <a:buChar char="•"/>
              <a:defRPr sz="2500"/>
            </a:pPr>
            <a:r>
              <a:t>The three components of manufacturing costs are direct material, direct labor, and manufacturing overhead (MOH).</a:t>
            </a:r>
          </a:p>
          <a:p>
            <a:pPr marL="574675" indent="-280988">
              <a:lnSpc>
                <a:spcPct val="110000"/>
              </a:lnSpc>
              <a:spcBef>
                <a:spcPts val="1800"/>
              </a:spcBef>
              <a:buFont typeface="Arial"/>
              <a:buChar char="•"/>
              <a:defRPr sz="2500"/>
            </a:pPr>
            <a:r>
              <a:t>Job order costing is the optimal costing method for producing _______ goods or when it is easy to identify the cost ________ with the product. MOH is assigned to the individual jobs using the predetermined overhead rate.</a:t>
            </a:r>
          </a:p>
          <a:p>
            <a:pPr marL="574675" indent="-280988">
              <a:lnSpc>
                <a:spcPct val="110000"/>
              </a:lnSpc>
              <a:spcBef>
                <a:spcPts val="1800"/>
              </a:spcBef>
              <a:buFont typeface="Arial"/>
              <a:buChar char="•"/>
              <a:defRPr sz="2500"/>
            </a:pPr>
            <a:r>
              <a:t>Process costing is the system of accumulating costs within each ___________ for large-volume, mass-produced units. Process costing determines the cost per unit through the use of _______________.</a:t>
            </a:r>
          </a:p>
        </p:txBody>
      </p:sp>
      <p:sp>
        <p:nvSpPr>
          <p:cNvPr id="1076"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Summary</a:t>
            </a:r>
          </a:p>
        </p:txBody>
      </p:sp>
      <p:sp>
        <p:nvSpPr>
          <p:cNvPr id="1081" name="Content Placeholder 2"/>
          <p:cNvSpPr txBox="1"/>
          <p:nvPr>
            <p:ph type="body" idx="1"/>
          </p:nvPr>
        </p:nvSpPr>
        <p:spPr>
          <a:xfrm>
            <a:off x="581191" y="1890876"/>
            <a:ext cx="11029617" cy="4031939"/>
          </a:xfrm>
          <a:prstGeom prst="rect">
            <a:avLst/>
          </a:prstGeom>
        </p:spPr>
        <p:txBody>
          <a:bodyPr>
            <a:noAutofit/>
          </a:bodyPr>
          <a:lstStyle/>
          <a:p>
            <a:pPr marL="574675" indent="-280988">
              <a:lnSpc>
                <a:spcPct val="110000"/>
              </a:lnSpc>
              <a:spcBef>
                <a:spcPts val="1800"/>
              </a:spcBef>
              <a:buFont typeface="Arial"/>
              <a:buChar char="•"/>
              <a:defRPr sz="2500"/>
            </a:pPr>
            <a:r>
              <a:t>SG&amp;A is treated as a _______ cost in traditional costing systems.</a:t>
            </a:r>
          </a:p>
          <a:p>
            <a:pPr marL="574675" indent="-280988">
              <a:lnSpc>
                <a:spcPct val="110000"/>
              </a:lnSpc>
              <a:spcBef>
                <a:spcPts val="1800"/>
              </a:spcBef>
              <a:buFont typeface="Arial"/>
              <a:buChar char="•"/>
              <a:defRPr sz="2500"/>
            </a:pPr>
            <a:r>
              <a:t>Traditional methods is optimal when the manufacturing process is labor driven and overhead increases based on traditional activity bases, such as direct labor hours, direct labor dollars, or machine hours.</a:t>
            </a:r>
          </a:p>
        </p:txBody>
      </p:sp>
      <p:sp>
        <p:nvSpPr>
          <p:cNvPr id="1082"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Summary</a:t>
            </a:r>
          </a:p>
        </p:txBody>
      </p:sp>
      <p:sp>
        <p:nvSpPr>
          <p:cNvPr id="1087" name="Content Placeholder 2"/>
          <p:cNvSpPr txBox="1"/>
          <p:nvPr>
            <p:ph type="body" idx="1"/>
          </p:nvPr>
        </p:nvSpPr>
        <p:spPr>
          <a:xfrm>
            <a:off x="581191" y="1890876"/>
            <a:ext cx="11029617" cy="4580981"/>
          </a:xfrm>
          <a:prstGeom prst="rect">
            <a:avLst/>
          </a:prstGeom>
        </p:spPr>
        <p:txBody>
          <a:bodyPr>
            <a:noAutofit/>
          </a:bodyPr>
          <a:lstStyle/>
          <a:p>
            <a:pPr marL="574675" indent="-280988">
              <a:lnSpc>
                <a:spcPct val="110000"/>
              </a:lnSpc>
              <a:spcBef>
                <a:spcPts val="1800"/>
              </a:spcBef>
              <a:buFont typeface="Arial"/>
              <a:buChar char="•"/>
              <a:defRPr sz="2500"/>
            </a:pPr>
            <a:r>
              <a:t>Activity-based costing assigns overhead costs based on several __________ and the __________ that drive costs.</a:t>
            </a:r>
          </a:p>
          <a:p>
            <a:pPr marL="574675" indent="-280988">
              <a:lnSpc>
                <a:spcPct val="110000"/>
              </a:lnSpc>
              <a:spcBef>
                <a:spcPts val="1800"/>
              </a:spcBef>
              <a:buFont typeface="Arial"/>
              <a:buChar char="•"/>
              <a:defRPr sz="2500"/>
            </a:pPr>
            <a:r>
              <a:t>Activity-based costing is optimal when the manufacturing process is ___________ __________ and overhead increased based on various activities the differ for each product.</a:t>
            </a:r>
          </a:p>
          <a:p>
            <a:pPr marL="574675" indent="-280988">
              <a:lnSpc>
                <a:spcPct val="110000"/>
              </a:lnSpc>
              <a:spcBef>
                <a:spcPts val="1800"/>
              </a:spcBef>
              <a:buFont typeface="Arial"/>
              <a:buChar char="•"/>
              <a:defRPr sz="2500"/>
            </a:pPr>
            <a:r>
              <a:t>Process costing is the system of accumulating costs within each ___________ for large-volume, mass-produced units. Process costing determines the cost per unit through the use of _______________.</a:t>
            </a:r>
          </a:p>
        </p:txBody>
      </p:sp>
      <p:sp>
        <p:nvSpPr>
          <p:cNvPr id="108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Content Placeholder 2"/>
          <p:cNvSpPr txBox="1"/>
          <p:nvPr>
            <p:ph type="body" idx="1"/>
          </p:nvPr>
        </p:nvSpPr>
        <p:spPr>
          <a:xfrm>
            <a:off x="581191" y="956931"/>
            <a:ext cx="11029617" cy="5018421"/>
          </a:xfrm>
          <a:prstGeom prst="rect">
            <a:avLst/>
          </a:prstGeom>
        </p:spPr>
        <p:txBody>
          <a:bodyPr anchor="ctr"/>
          <a:lstStyle>
            <a:lvl1pPr marL="0" indent="0" algn="ctr">
              <a:spcBef>
                <a:spcPts val="1400"/>
              </a:spcBef>
              <a:buSzTx/>
              <a:buFont typeface="Wingdings 2"/>
              <a:buNone/>
              <a:defRPr b="1" sz="6000"/>
            </a:lvl1pPr>
          </a:lstStyle>
          <a:p>
            <a:pPr/>
            <a:r>
              <a:t>Thank you!</a:t>
            </a:r>
          </a:p>
        </p:txBody>
      </p:sp>
      <p:sp>
        <p:nvSpPr>
          <p:cNvPr id="109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000000"/>
      </a:lt1>
      <a:dk2>
        <a:srgbClr val="A7A7A7"/>
      </a:dk2>
      <a:lt2>
        <a:srgbClr val="535353"/>
      </a:lt2>
      <a:accent1>
        <a:srgbClr val="944DC3"/>
      </a:accent1>
      <a:accent2>
        <a:srgbClr val="5945B5"/>
      </a:accent2>
      <a:accent3>
        <a:srgbClr val="4D68C3"/>
      </a:accent3>
      <a:accent4>
        <a:srgbClr val="3B88B1"/>
      </a:accent4>
      <a:accent5>
        <a:srgbClr val="46B3AB"/>
      </a:accent5>
      <a:accent6>
        <a:srgbClr val="3BB178"/>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A7A7A7"/>
      </a:dk2>
      <a:lt2>
        <a:srgbClr val="535353"/>
      </a:lt2>
      <a:accent1>
        <a:srgbClr val="944DC3"/>
      </a:accent1>
      <a:accent2>
        <a:srgbClr val="5945B5"/>
      </a:accent2>
      <a:accent3>
        <a:srgbClr val="4D68C3"/>
      </a:accent3>
      <a:accent4>
        <a:srgbClr val="3B88B1"/>
      </a:accent4>
      <a:accent5>
        <a:srgbClr val="46B3AB"/>
      </a:accent5>
      <a:accent6>
        <a:srgbClr val="3BB178"/>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